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1"/>
  </p:notesMasterIdLst>
  <p:sldIdLst>
    <p:sldId id="859" r:id="rId2"/>
    <p:sldId id="986" r:id="rId3"/>
    <p:sldId id="991" r:id="rId4"/>
    <p:sldId id="993" r:id="rId5"/>
    <p:sldId id="994" r:id="rId6"/>
    <p:sldId id="996" r:id="rId7"/>
    <p:sldId id="997" r:id="rId8"/>
    <p:sldId id="998" r:id="rId9"/>
    <p:sldId id="999" r:id="rId10"/>
    <p:sldId id="1000" r:id="rId11"/>
    <p:sldId id="1001" r:id="rId12"/>
    <p:sldId id="1002" r:id="rId13"/>
    <p:sldId id="1003" r:id="rId14"/>
    <p:sldId id="1004" r:id="rId15"/>
    <p:sldId id="1005" r:id="rId16"/>
    <p:sldId id="1007" r:id="rId17"/>
    <p:sldId id="1008" r:id="rId18"/>
    <p:sldId id="1011" r:id="rId19"/>
    <p:sldId id="1027" r:id="rId20"/>
    <p:sldId id="1029" r:id="rId21"/>
    <p:sldId id="1028" r:id="rId22"/>
    <p:sldId id="1012" r:id="rId23"/>
    <p:sldId id="1013" r:id="rId24"/>
    <p:sldId id="1014" r:id="rId25"/>
    <p:sldId id="1015" r:id="rId26"/>
    <p:sldId id="987" r:id="rId27"/>
    <p:sldId id="989" r:id="rId28"/>
    <p:sldId id="990" r:id="rId29"/>
    <p:sldId id="988" r:id="rId30"/>
    <p:sldId id="1016" r:id="rId31"/>
    <p:sldId id="1017" r:id="rId32"/>
    <p:sldId id="1018" r:id="rId33"/>
    <p:sldId id="1019" r:id="rId34"/>
    <p:sldId id="1020" r:id="rId35"/>
    <p:sldId id="1021" r:id="rId36"/>
    <p:sldId id="1022" r:id="rId37"/>
    <p:sldId id="1023" r:id="rId38"/>
    <p:sldId id="1024" r:id="rId39"/>
    <p:sldId id="1025" r:id="rId40"/>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615" autoAdjust="0"/>
    <p:restoredTop sz="94606" autoAdjust="0"/>
  </p:normalViewPr>
  <p:slideViewPr>
    <p:cSldViewPr>
      <p:cViewPr varScale="1">
        <p:scale>
          <a:sx n="111" d="100"/>
          <a:sy n="111" d="100"/>
        </p:scale>
        <p:origin x="648"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1" d="100"/>
          <a:sy n="81" d="100"/>
        </p:scale>
        <p:origin x="-3876"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2025/6/30</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738664"/>
          </a:xfrm>
        </p:spPr>
        <p:txBody>
          <a:bodyPr wrap="square">
            <a:spAutoFit/>
          </a:bodyPr>
          <a:lstStyle>
            <a:lvl1pPr marL="0" indent="0" algn="just">
              <a:lnSpc>
                <a:spcPct val="150000"/>
              </a:lnSpc>
              <a:spcBef>
                <a:spcPts val="0"/>
              </a:spcBef>
              <a:buFontTx/>
              <a:buNone/>
              <a:tabLst>
                <a:tab pos="5645150" algn="l"/>
                <a:tab pos="9862820" algn="l"/>
              </a:tabLst>
              <a:defRPr sz="28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951190" y="-27384"/>
            <a:ext cx="5924259" cy="39878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实验班提优</a:t>
            </a:r>
            <a:r>
              <a:rPr lang="zh-CN" altLang="en-US" sz="2000" dirty="0" smtClean="0">
                <a:solidFill>
                  <a:prstClr val="black"/>
                </a:solidFill>
                <a:latin typeface="楷体" panose="02010609060101010101" pitchFamily="49" charset="-122"/>
                <a:ea typeface="楷体" panose="02010609060101010101" pitchFamily="49" charset="-122"/>
              </a:rPr>
              <a:t>训练五年级上册英语译林版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2025/6/30</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0" y="2360246"/>
            <a:ext cx="12192000" cy="1140762"/>
          </a:xfrm>
          <a:prstGeom prst="rect">
            <a:avLst/>
          </a:prstGeom>
          <a:noFill/>
        </p:spPr>
        <p:txBody>
          <a:bodyPr wrap="square" rtlCol="0">
            <a:spAutoFit/>
          </a:bodyPr>
          <a:lstStyle/>
          <a:p>
            <a:pPr algn="ctr" eaLnBrk="1" fontAlgn="auto">
              <a:lnSpc>
                <a:spcPct val="150000"/>
              </a:lnSpc>
              <a:spcBef>
                <a:spcPts val="0"/>
              </a:spcBef>
              <a:spcAft>
                <a:spcPts val="0"/>
              </a:spcAft>
            </a:pPr>
            <a:r>
              <a:rPr lang="zh-CN" altLang="en-US" sz="5200" dirty="0">
                <a:solidFill>
                  <a:srgbClr val="70AD47">
                    <a:lumMod val="75000"/>
                  </a:srgbClr>
                </a:solidFill>
                <a:ea typeface="楷体" panose="02010609060101010101" pitchFamily="49" charset="-122"/>
                <a:cs typeface="Times New Roman" panose="02020603050405020304" pitchFamily="18" charset="0"/>
              </a:rPr>
              <a:t>南京市鼓楼区期末试卷</a:t>
            </a:r>
            <a:endParaRPr lang="zh-CN" altLang="en-US" sz="4000" dirty="0">
              <a:solidFill>
                <a:prstClr val="black"/>
              </a:solidFill>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23987"/>
          </a:xfrm>
        </p:spPr>
        <p:txBody>
          <a:bodyPr/>
          <a:lstStyle/>
          <a:p>
            <a:pPr algn="dist"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John is my classmate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the same community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社区</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His father and mother are both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a big hospital</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p>
          <a:p>
            <a:pPr hangingPunct="0">
              <a:spcAft>
                <a:spcPts val="0"/>
              </a:spcAft>
              <a:tabLst>
                <a:tab pos="540385" algn="l"/>
                <a:tab pos="630555" algn="l"/>
                <a:tab pos="4410710" algn="l"/>
                <a:tab pos="5130800" algn="l"/>
                <a:tab pos="729107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sick people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John likes animals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His animal friends have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no______</a:t>
            </a:r>
          </a:p>
          <a:p>
            <a:pPr hangingPunct="0">
              <a:spcAft>
                <a:spcPts val="0"/>
              </a:spcAft>
              <a:tabLst>
                <a:tab pos="540385" algn="l"/>
                <a:tab pos="630555" algn="l"/>
                <a:tab pos="4410710" algn="l"/>
                <a:tab pos="5130800" algn="l"/>
                <a:tab pos="729107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or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can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fast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Yes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are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John and I often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play basketball together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school</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 have a lot of fun</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5015086" y="828166"/>
            <a:ext cx="721672" cy="523220"/>
          </a:xfrm>
          <a:prstGeom prst="rect">
            <a:avLst/>
          </a:prstGeom>
        </p:spPr>
        <p:txBody>
          <a:bodyPr wrap="none">
            <a:spAutoFit/>
          </a:bodyPr>
          <a:lstStyle/>
          <a:p>
            <a:r>
              <a:rPr lang="en-US" altLang="zh-CN" dirty="0">
                <a:uFill>
                  <a:solidFill>
                    <a:srgbClr val="000000"/>
                  </a:solidFill>
                </a:uFill>
              </a:rPr>
              <a:t>live</a:t>
            </a:r>
            <a:endParaRPr lang="zh-CN" altLang="en-US" dirty="0"/>
          </a:p>
        </p:txBody>
      </p:sp>
      <p:sp>
        <p:nvSpPr>
          <p:cNvPr id="4" name="文本框 3"/>
          <p:cNvSpPr txBox="1"/>
          <p:nvPr/>
        </p:nvSpPr>
        <p:spPr>
          <a:xfrm>
            <a:off x="4413970" y="1484784"/>
            <a:ext cx="1321196" cy="523220"/>
          </a:xfrm>
          <a:prstGeom prst="rect">
            <a:avLst/>
          </a:prstGeom>
          <a:noFill/>
        </p:spPr>
        <p:txBody>
          <a:bodyPr wrap="none" rtlCol="0">
            <a:spAutoFit/>
          </a:bodyPr>
          <a:lstStyle/>
          <a:p>
            <a:pPr algn="ctr"/>
            <a:r>
              <a:rPr lang="en-US" altLang="zh-CN" dirty="0">
                <a:uFill>
                  <a:solidFill>
                    <a:srgbClr val="000000"/>
                  </a:solidFill>
                </a:uFill>
              </a:rPr>
              <a:t>doctors</a:t>
            </a:r>
            <a:endParaRPr lang="zh-CN" altLang="en-US" sz="2800" b="1" kern="100" dirty="0">
              <a:solidFill>
                <a:srgbClr val="FF0000"/>
              </a:solidFill>
              <a:cs typeface="Times New Roman" panose="02020603050405020304" pitchFamily="18" charset="0"/>
            </a:endParaRPr>
          </a:p>
        </p:txBody>
      </p:sp>
      <p:sp>
        <p:nvSpPr>
          <p:cNvPr id="5" name="文本框 4"/>
          <p:cNvSpPr txBox="1"/>
          <p:nvPr/>
        </p:nvSpPr>
        <p:spPr>
          <a:xfrm>
            <a:off x="7213053" y="1484784"/>
            <a:ext cx="982961" cy="523220"/>
          </a:xfrm>
          <a:prstGeom prst="rect">
            <a:avLst/>
          </a:prstGeom>
          <a:noFill/>
        </p:spPr>
        <p:txBody>
          <a:bodyPr wrap="none" rtlCol="0">
            <a:spAutoFit/>
          </a:bodyPr>
          <a:lstStyle/>
          <a:p>
            <a:pPr algn="ctr"/>
            <a:r>
              <a:rPr lang="en-US" altLang="zh-CN" dirty="0">
                <a:uFill>
                  <a:solidFill>
                    <a:srgbClr val="000000"/>
                  </a:solidFill>
                </a:uFill>
              </a:rPr>
              <a:t>work</a:t>
            </a:r>
            <a:endParaRPr lang="zh-CN" altLang="en-US" sz="2800" b="1" kern="100" dirty="0">
              <a:solidFill>
                <a:srgbClr val="FF0000"/>
              </a:solidFill>
              <a:cs typeface="Times New Roman" panose="02020603050405020304" pitchFamily="18" charset="0"/>
            </a:endParaRPr>
          </a:p>
        </p:txBody>
      </p:sp>
      <p:sp>
        <p:nvSpPr>
          <p:cNvPr id="6" name="文本框 5"/>
          <p:cNvSpPr txBox="1"/>
          <p:nvPr/>
        </p:nvSpPr>
        <p:spPr>
          <a:xfrm>
            <a:off x="579731" y="2095032"/>
            <a:ext cx="843501" cy="523220"/>
          </a:xfrm>
          <a:prstGeom prst="rect">
            <a:avLst/>
          </a:prstGeom>
          <a:noFill/>
        </p:spPr>
        <p:txBody>
          <a:bodyPr wrap="none" rtlCol="0">
            <a:spAutoFit/>
          </a:bodyPr>
          <a:lstStyle/>
          <a:p>
            <a:pPr algn="ctr"/>
            <a:r>
              <a:rPr lang="en-US" altLang="zh-CN" dirty="0">
                <a:uFill>
                  <a:solidFill>
                    <a:srgbClr val="000000"/>
                  </a:solidFill>
                </a:uFill>
              </a:rPr>
              <a:t>help</a:t>
            </a:r>
            <a:endParaRPr lang="zh-CN" altLang="en-US" sz="2800" b="1" kern="100" dirty="0">
              <a:solidFill>
                <a:srgbClr val="FF0000"/>
              </a:solidFill>
              <a:cs typeface="Times New Roman" panose="02020603050405020304" pitchFamily="18" charset="0"/>
            </a:endParaRPr>
          </a:p>
        </p:txBody>
      </p:sp>
      <p:sp>
        <p:nvSpPr>
          <p:cNvPr id="7" name="文本框 6"/>
          <p:cNvSpPr txBox="1"/>
          <p:nvPr/>
        </p:nvSpPr>
        <p:spPr>
          <a:xfrm>
            <a:off x="10631710" y="2124310"/>
            <a:ext cx="761748" cy="523220"/>
          </a:xfrm>
          <a:prstGeom prst="rect">
            <a:avLst/>
          </a:prstGeom>
          <a:noFill/>
        </p:spPr>
        <p:txBody>
          <a:bodyPr wrap="none" rtlCol="0">
            <a:spAutoFit/>
          </a:bodyPr>
          <a:lstStyle/>
          <a:p>
            <a:pPr algn="ctr"/>
            <a:r>
              <a:rPr lang="en-US" altLang="zh-CN" dirty="0">
                <a:uFill>
                  <a:solidFill>
                    <a:srgbClr val="000000"/>
                  </a:solidFill>
                </a:uFill>
              </a:rPr>
              <a:t>legs</a:t>
            </a:r>
            <a:endParaRPr lang="zh-CN" altLang="en-US" sz="2800" b="1" kern="100" dirty="0">
              <a:solidFill>
                <a:srgbClr val="FF0000"/>
              </a:solidFill>
              <a:cs typeface="Times New Roman" panose="02020603050405020304" pitchFamily="18" charset="0"/>
            </a:endParaRPr>
          </a:p>
        </p:txBody>
      </p:sp>
      <p:sp>
        <p:nvSpPr>
          <p:cNvPr id="8" name="文本框 7"/>
          <p:cNvSpPr txBox="1"/>
          <p:nvPr/>
        </p:nvSpPr>
        <p:spPr>
          <a:xfrm>
            <a:off x="886768" y="2780928"/>
            <a:ext cx="962123" cy="523220"/>
          </a:xfrm>
          <a:prstGeom prst="rect">
            <a:avLst/>
          </a:prstGeom>
          <a:noFill/>
        </p:spPr>
        <p:txBody>
          <a:bodyPr wrap="none" rtlCol="0">
            <a:spAutoFit/>
          </a:bodyPr>
          <a:lstStyle/>
          <a:p>
            <a:pPr algn="ctr"/>
            <a:r>
              <a:rPr lang="en-US" altLang="zh-CN" dirty="0">
                <a:uFill>
                  <a:solidFill>
                    <a:srgbClr val="000000"/>
                  </a:solidFill>
                </a:uFill>
              </a:rPr>
              <a:t>arms</a:t>
            </a:r>
            <a:endParaRPr lang="zh-CN" altLang="en-US" sz="2800" b="1" kern="100" dirty="0">
              <a:solidFill>
                <a:srgbClr val="FF0000"/>
              </a:solidFill>
              <a:cs typeface="Times New Roman" panose="02020603050405020304" pitchFamily="18" charset="0"/>
            </a:endParaRPr>
          </a:p>
        </p:txBody>
      </p:sp>
      <p:sp>
        <p:nvSpPr>
          <p:cNvPr id="9" name="文本框 8"/>
          <p:cNvSpPr txBox="1"/>
          <p:nvPr/>
        </p:nvSpPr>
        <p:spPr>
          <a:xfrm>
            <a:off x="4116709" y="2780928"/>
            <a:ext cx="982961" cy="523220"/>
          </a:xfrm>
          <a:prstGeom prst="rect">
            <a:avLst/>
          </a:prstGeom>
          <a:noFill/>
        </p:spPr>
        <p:txBody>
          <a:bodyPr wrap="none" rtlCol="0">
            <a:spAutoFit/>
          </a:bodyPr>
          <a:lstStyle/>
          <a:p>
            <a:pPr algn="ctr"/>
            <a:r>
              <a:rPr lang="en-US" altLang="zh-CN" dirty="0">
                <a:uFill>
                  <a:solidFill>
                    <a:srgbClr val="000000"/>
                  </a:solidFill>
                </a:uFill>
              </a:rPr>
              <a:t>swim</a:t>
            </a:r>
            <a:endParaRPr lang="zh-CN" altLang="en-US" sz="2800" b="1" kern="100" dirty="0">
              <a:solidFill>
                <a:srgbClr val="FF0000"/>
              </a:solidFill>
              <a:cs typeface="Times New Roman" panose="02020603050405020304" pitchFamily="18" charset="0"/>
            </a:endParaRPr>
          </a:p>
        </p:txBody>
      </p:sp>
      <p:sp>
        <p:nvSpPr>
          <p:cNvPr id="10" name="文本框 9"/>
          <p:cNvSpPr txBox="1"/>
          <p:nvPr/>
        </p:nvSpPr>
        <p:spPr>
          <a:xfrm>
            <a:off x="8772637" y="2755290"/>
            <a:ext cx="744114" cy="523220"/>
          </a:xfrm>
          <a:prstGeom prst="rect">
            <a:avLst/>
          </a:prstGeom>
          <a:noFill/>
        </p:spPr>
        <p:txBody>
          <a:bodyPr wrap="none" rtlCol="0">
            <a:spAutoFit/>
          </a:bodyPr>
          <a:lstStyle/>
          <a:p>
            <a:pPr algn="ctr"/>
            <a:r>
              <a:rPr lang="en-US" altLang="zh-CN" dirty="0"/>
              <a:t>fish</a:t>
            </a:r>
            <a:endParaRPr lang="zh-CN" altLang="en-US" sz="2800" b="1" kern="100" dirty="0">
              <a:solidFill>
                <a:srgbClr val="FF0000"/>
              </a:solidFill>
              <a:cs typeface="Times New Roman" panose="02020603050405020304" pitchFamily="18" charset="0"/>
            </a:endParaRPr>
          </a:p>
        </p:txBody>
      </p:sp>
      <p:sp>
        <p:nvSpPr>
          <p:cNvPr id="11" name="文本框 10"/>
          <p:cNvSpPr txBox="1"/>
          <p:nvPr/>
        </p:nvSpPr>
        <p:spPr>
          <a:xfrm>
            <a:off x="1270670" y="3365538"/>
            <a:ext cx="543740" cy="523220"/>
          </a:xfrm>
          <a:prstGeom prst="rect">
            <a:avLst/>
          </a:prstGeom>
          <a:noFill/>
        </p:spPr>
        <p:txBody>
          <a:bodyPr wrap="none" rtlCol="0">
            <a:spAutoFit/>
          </a:bodyPr>
          <a:lstStyle/>
          <a:p>
            <a:pPr algn="ctr"/>
            <a:r>
              <a:rPr lang="en-US" altLang="zh-CN" dirty="0">
                <a:uFill>
                  <a:solidFill>
                    <a:srgbClr val="000000"/>
                  </a:solidFill>
                </a:uFill>
              </a:rPr>
              <a:t>go</a:t>
            </a:r>
            <a:endParaRPr lang="zh-CN" altLang="en-US" sz="2800" b="1" kern="100" dirty="0">
              <a:solidFill>
                <a:srgbClr val="FF0000"/>
              </a:solidFill>
              <a:cs typeface="Times New Roman" panose="02020603050405020304" pitchFamily="18" charset="0"/>
            </a:endParaRPr>
          </a:p>
        </p:txBody>
      </p:sp>
      <p:sp>
        <p:nvSpPr>
          <p:cNvPr id="12" name="文本框 11"/>
          <p:cNvSpPr txBox="1"/>
          <p:nvPr/>
        </p:nvSpPr>
        <p:spPr>
          <a:xfrm>
            <a:off x="6235398" y="3429000"/>
            <a:ext cx="922048" cy="523220"/>
          </a:xfrm>
          <a:prstGeom prst="rect">
            <a:avLst/>
          </a:prstGeom>
          <a:noFill/>
        </p:spPr>
        <p:txBody>
          <a:bodyPr wrap="none" rtlCol="0">
            <a:spAutoFit/>
          </a:bodyPr>
          <a:lstStyle/>
          <a:p>
            <a:pPr algn="ctr"/>
            <a:r>
              <a:rPr lang="en-US" altLang="zh-CN" dirty="0">
                <a:uFill>
                  <a:solidFill>
                    <a:srgbClr val="000000"/>
                  </a:solidFill>
                </a:uFill>
              </a:rPr>
              <a:t>after</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1857260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1"/>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P spid="11" grpId="0"/>
      <p:bldP spid="1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242170"/>
          </a:xfrm>
        </p:spPr>
        <p:txBody>
          <a:bodyPr/>
          <a:lstStyle/>
          <a:p>
            <a:pPr algn="ctr" hangingPunct="0">
              <a:spcAft>
                <a:spcPts val="0"/>
              </a:spcAft>
              <a:tabLst>
                <a:tab pos="540385" algn="l"/>
                <a:tab pos="630555" algn="l"/>
                <a:tab pos="4410710" algn="l"/>
                <a:tab pos="5130800" algn="l"/>
                <a:tab pos="7291070" algn="l"/>
              </a:tabLst>
            </a:pPr>
            <a:r>
              <a:rPr lang="zh-CN" altLang="zh-CN" dirty="0">
                <a:solidFill>
                  <a:srgbClr val="00AEEF"/>
                </a:solidFill>
                <a:latin typeface="Times New Roman" panose="02020603050405020304" pitchFamily="18" charset="0"/>
                <a:ea typeface="黑体" panose="02010609060101010101" pitchFamily="49" charset="-122"/>
                <a:cs typeface="Times New Roman" panose="02020603050405020304" pitchFamily="18" charset="0"/>
              </a:rPr>
              <a:t>笔试部分</a:t>
            </a:r>
            <a:r>
              <a:rPr lang="zh-CN" altLang="zh-CN"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70</a:t>
            </a:r>
            <a:r>
              <a:rPr lang="zh-CN" altLang="zh-CN"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六、 读一读小诗</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根据图片选词填空。</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always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weather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water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warm</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winter</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turns to ice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sometimes it snows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 when the winter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comes, we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wear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clothes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we161.jpg" descr="id:2147489166;FounderCES"/>
          <p:cNvPicPr/>
          <p:nvPr/>
        </p:nvPicPr>
        <p:blipFill>
          <a:blip r:embed="rId2"/>
          <a:stretch>
            <a:fillRect/>
          </a:stretch>
        </p:blipFill>
        <p:spPr>
          <a:xfrm>
            <a:off x="5375126" y="4293096"/>
            <a:ext cx="1751330" cy="1718945"/>
          </a:xfrm>
          <a:prstGeom prst="rect">
            <a:avLst/>
          </a:prstGeom>
        </p:spPr>
      </p:pic>
      <p:sp>
        <p:nvSpPr>
          <p:cNvPr id="4" name="矩形 3"/>
          <p:cNvSpPr/>
          <p:nvPr/>
        </p:nvSpPr>
        <p:spPr bwMode="auto">
          <a:xfrm flipH="1">
            <a:off x="2761134" y="2082552"/>
            <a:ext cx="6646440" cy="698376"/>
          </a:xfrm>
          <a:prstGeom prst="rect">
            <a:avLst/>
          </a:prstGeom>
          <a:noFill/>
          <a:ln w="19050" algn="ctr">
            <a:solidFill>
              <a:srgbClr val="003300"/>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5" name="文本框 4"/>
          <p:cNvSpPr txBox="1"/>
          <p:nvPr/>
        </p:nvSpPr>
        <p:spPr>
          <a:xfrm>
            <a:off x="1630710" y="2780928"/>
            <a:ext cx="1181734" cy="523220"/>
          </a:xfrm>
          <a:prstGeom prst="rect">
            <a:avLst/>
          </a:prstGeom>
          <a:noFill/>
        </p:spPr>
        <p:txBody>
          <a:bodyPr wrap="none" rtlCol="0">
            <a:spAutoFit/>
          </a:bodyPr>
          <a:lstStyle/>
          <a:p>
            <a:pPr algn="ctr"/>
            <a:r>
              <a:rPr lang="en-US" altLang="zh-CN" dirty="0"/>
              <a:t>winter</a:t>
            </a:r>
            <a:endParaRPr lang="zh-CN" altLang="en-US" sz="2800" b="1" kern="100" dirty="0">
              <a:solidFill>
                <a:srgbClr val="FF0000"/>
              </a:solidFill>
              <a:cs typeface="Times New Roman" panose="02020603050405020304" pitchFamily="18" charset="0"/>
            </a:endParaRPr>
          </a:p>
        </p:txBody>
      </p:sp>
      <p:sp>
        <p:nvSpPr>
          <p:cNvPr id="6" name="文本框 5"/>
          <p:cNvSpPr txBox="1"/>
          <p:nvPr/>
        </p:nvSpPr>
        <p:spPr>
          <a:xfrm>
            <a:off x="3501371" y="2780928"/>
            <a:ext cx="1061509" cy="523220"/>
          </a:xfrm>
          <a:prstGeom prst="rect">
            <a:avLst/>
          </a:prstGeom>
          <a:noFill/>
        </p:spPr>
        <p:txBody>
          <a:bodyPr wrap="none" rtlCol="0">
            <a:spAutoFit/>
          </a:bodyPr>
          <a:lstStyle/>
          <a:p>
            <a:pPr algn="ctr"/>
            <a:r>
              <a:rPr lang="en-US" altLang="zh-CN" dirty="0"/>
              <a:t>water</a:t>
            </a:r>
            <a:endParaRPr lang="zh-CN" altLang="en-US" sz="2800" b="1" kern="100" dirty="0">
              <a:solidFill>
                <a:srgbClr val="FF0000"/>
              </a:solidFill>
              <a:cs typeface="Times New Roman" panose="02020603050405020304" pitchFamily="18" charset="0"/>
            </a:endParaRPr>
          </a:p>
        </p:txBody>
      </p:sp>
      <p:sp>
        <p:nvSpPr>
          <p:cNvPr id="7" name="文本框 6"/>
          <p:cNvSpPr txBox="1"/>
          <p:nvPr/>
        </p:nvSpPr>
        <p:spPr>
          <a:xfrm>
            <a:off x="3286894" y="3420454"/>
            <a:ext cx="1420582" cy="523220"/>
          </a:xfrm>
          <a:prstGeom prst="rect">
            <a:avLst/>
          </a:prstGeom>
          <a:noFill/>
        </p:spPr>
        <p:txBody>
          <a:bodyPr wrap="none" rtlCol="0">
            <a:spAutoFit/>
          </a:bodyPr>
          <a:lstStyle/>
          <a:p>
            <a:pPr algn="ctr"/>
            <a:r>
              <a:rPr lang="en-US" altLang="zh-CN" dirty="0"/>
              <a:t>weather</a:t>
            </a:r>
            <a:endParaRPr lang="zh-CN" altLang="en-US" sz="2800" b="1" kern="100" dirty="0">
              <a:solidFill>
                <a:srgbClr val="FF0000"/>
              </a:solidFill>
              <a:cs typeface="Times New Roman" panose="02020603050405020304" pitchFamily="18" charset="0"/>
            </a:endParaRPr>
          </a:p>
        </p:txBody>
      </p:sp>
      <p:sp>
        <p:nvSpPr>
          <p:cNvPr id="8" name="文本框 7"/>
          <p:cNvSpPr txBox="1"/>
          <p:nvPr/>
        </p:nvSpPr>
        <p:spPr>
          <a:xfrm>
            <a:off x="6302684" y="3356992"/>
            <a:ext cx="1221809" cy="523220"/>
          </a:xfrm>
          <a:prstGeom prst="rect">
            <a:avLst/>
          </a:prstGeom>
          <a:noFill/>
        </p:spPr>
        <p:txBody>
          <a:bodyPr wrap="none" rtlCol="0">
            <a:spAutoFit/>
          </a:bodyPr>
          <a:lstStyle/>
          <a:p>
            <a:pPr algn="ctr"/>
            <a:r>
              <a:rPr lang="en-US" altLang="zh-CN" dirty="0"/>
              <a:t>always</a:t>
            </a:r>
            <a:endParaRPr lang="zh-CN" altLang="en-US" sz="2800" b="1" kern="100" dirty="0">
              <a:solidFill>
                <a:srgbClr val="FF0000"/>
              </a:solidFill>
              <a:cs typeface="Times New Roman" panose="02020603050405020304" pitchFamily="18" charset="0"/>
            </a:endParaRPr>
          </a:p>
        </p:txBody>
      </p:sp>
      <p:sp>
        <p:nvSpPr>
          <p:cNvPr id="9" name="文本框 8"/>
          <p:cNvSpPr txBox="1"/>
          <p:nvPr/>
        </p:nvSpPr>
        <p:spPr>
          <a:xfrm>
            <a:off x="8615486" y="3429000"/>
            <a:ext cx="1082349" cy="523220"/>
          </a:xfrm>
          <a:prstGeom prst="rect">
            <a:avLst/>
          </a:prstGeom>
          <a:noFill/>
        </p:spPr>
        <p:txBody>
          <a:bodyPr wrap="none" rtlCol="0">
            <a:spAutoFit/>
          </a:bodyPr>
          <a:lstStyle/>
          <a:p>
            <a:pPr algn="ctr"/>
            <a:r>
              <a:rPr lang="en-US" altLang="zh-CN" dirty="0"/>
              <a:t>warm</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15666545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062651"/>
          </a:xfrm>
        </p:spPr>
        <p:txBody>
          <a:bodyPr/>
          <a:lstStyle/>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七、 根据首字母、图片和中文提示</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用所缺单词的正确形式完成句子</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每空一词。</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Bobby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 sitting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b</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Tina on the sofa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endPar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endPar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endPar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endPar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There are 54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c</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教室</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our school</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we130.jpg" descr="id:2147489173;FounderCES"/>
          <p:cNvPicPr/>
          <p:nvPr/>
        </p:nvPicPr>
        <p:blipFill>
          <a:blip r:embed="rId2"/>
          <a:stretch>
            <a:fillRect/>
          </a:stretch>
        </p:blipFill>
        <p:spPr>
          <a:xfrm>
            <a:off x="7175326" y="1534993"/>
            <a:ext cx="2825750" cy="1718945"/>
          </a:xfrm>
          <a:prstGeom prst="rect">
            <a:avLst/>
          </a:prstGeom>
        </p:spPr>
      </p:pic>
      <p:pic>
        <p:nvPicPr>
          <p:cNvPr id="4" name="we131.jpg" descr="id:2147489180;FounderCES"/>
          <p:cNvPicPr/>
          <p:nvPr/>
        </p:nvPicPr>
        <p:blipFill>
          <a:blip r:embed="rId3"/>
          <a:stretch>
            <a:fillRect/>
          </a:stretch>
        </p:blipFill>
        <p:spPr>
          <a:xfrm>
            <a:off x="8136790" y="3501008"/>
            <a:ext cx="2854960" cy="1718945"/>
          </a:xfrm>
          <a:prstGeom prst="rect">
            <a:avLst/>
          </a:prstGeom>
        </p:spPr>
      </p:pic>
      <p:sp>
        <p:nvSpPr>
          <p:cNvPr id="5" name="文本框 4"/>
          <p:cNvSpPr txBox="1"/>
          <p:nvPr/>
        </p:nvSpPr>
        <p:spPr>
          <a:xfrm>
            <a:off x="3430910" y="2132856"/>
            <a:ext cx="941284" cy="523220"/>
          </a:xfrm>
          <a:prstGeom prst="rect">
            <a:avLst/>
          </a:prstGeom>
          <a:noFill/>
        </p:spPr>
        <p:txBody>
          <a:bodyPr wrap="none" rtlCol="0">
            <a:spAutoFit/>
          </a:bodyPr>
          <a:lstStyle/>
          <a:p>
            <a:pPr algn="ctr"/>
            <a:r>
              <a:rPr lang="en-US" altLang="zh-CN" dirty="0" err="1"/>
              <a:t>eside</a:t>
            </a:r>
            <a:endParaRPr lang="zh-CN" altLang="en-US" sz="2800" b="1" kern="100" dirty="0">
              <a:solidFill>
                <a:srgbClr val="FF0000"/>
              </a:solidFill>
              <a:cs typeface="Times New Roman" panose="02020603050405020304" pitchFamily="18" charset="0"/>
            </a:endParaRPr>
          </a:p>
        </p:txBody>
      </p:sp>
      <p:sp>
        <p:nvSpPr>
          <p:cNvPr id="6" name="文本框 5"/>
          <p:cNvSpPr txBox="1"/>
          <p:nvPr/>
        </p:nvSpPr>
        <p:spPr>
          <a:xfrm>
            <a:off x="2890009" y="4147008"/>
            <a:ext cx="1693029" cy="523220"/>
          </a:xfrm>
          <a:prstGeom prst="rect">
            <a:avLst/>
          </a:prstGeom>
          <a:noFill/>
        </p:spPr>
        <p:txBody>
          <a:bodyPr wrap="none" rtlCol="0">
            <a:spAutoFit/>
          </a:bodyPr>
          <a:lstStyle/>
          <a:p>
            <a:pPr algn="ctr"/>
            <a:r>
              <a:rPr lang="en-US" altLang="zh-CN" dirty="0" err="1"/>
              <a:t>lassrooms</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3770108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87415"/>
            <a:ext cx="11485848" cy="4062651"/>
          </a:xfrm>
        </p:spPr>
        <p:txBody>
          <a:bodyPr/>
          <a:lstStyle/>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Lily has an animal friend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has two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f</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man likes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w</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emails to his friends</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hangingPunct="0">
              <a:spcAft>
                <a:spcPts val="0"/>
              </a:spcAft>
              <a:tabLst>
                <a:tab pos="540385" algn="l"/>
                <a:tab pos="630555" algn="l"/>
                <a:tab pos="4410710" algn="l"/>
                <a:tab pos="5130800" algn="l"/>
                <a:tab pos="7291070" algn="l"/>
              </a:tabLst>
            </a:pPr>
            <a:endParaRPr lang="en-US" altLang="zh-CN" sz="12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endParaRPr lang="en-US" altLang="zh-CN" sz="1200"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endParaRPr lang="en-US" altLang="zh-CN" sz="12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Miss Li is a teacher</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can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t</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English well</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we132.jpg" descr="id:2147489187;FounderCES"/>
          <p:cNvPicPr/>
          <p:nvPr/>
        </p:nvPicPr>
        <p:blipFill>
          <a:blip r:embed="rId2"/>
          <a:stretch>
            <a:fillRect/>
          </a:stretch>
        </p:blipFill>
        <p:spPr>
          <a:xfrm>
            <a:off x="8238354" y="629935"/>
            <a:ext cx="1725930" cy="1718945"/>
          </a:xfrm>
          <a:prstGeom prst="rect">
            <a:avLst/>
          </a:prstGeom>
        </p:spPr>
      </p:pic>
      <p:pic>
        <p:nvPicPr>
          <p:cNvPr id="4" name="we133.jpg" descr="id:2147489194;FounderCES"/>
          <p:cNvPicPr/>
          <p:nvPr/>
        </p:nvPicPr>
        <p:blipFill>
          <a:blip r:embed="rId3"/>
          <a:stretch>
            <a:fillRect/>
          </a:stretch>
        </p:blipFill>
        <p:spPr>
          <a:xfrm>
            <a:off x="8283974" y="2430135"/>
            <a:ext cx="1529080" cy="1718945"/>
          </a:xfrm>
          <a:prstGeom prst="rect">
            <a:avLst/>
          </a:prstGeom>
        </p:spPr>
      </p:pic>
      <p:pic>
        <p:nvPicPr>
          <p:cNvPr id="5" name="we134.jpg" descr="id:2147489201;FounderCES"/>
          <p:cNvPicPr/>
          <p:nvPr/>
        </p:nvPicPr>
        <p:blipFill>
          <a:blip r:embed="rId4"/>
          <a:stretch>
            <a:fillRect/>
          </a:stretch>
        </p:blipFill>
        <p:spPr>
          <a:xfrm>
            <a:off x="8903518" y="4302343"/>
            <a:ext cx="1332865" cy="1718945"/>
          </a:xfrm>
          <a:prstGeom prst="rect">
            <a:avLst/>
          </a:prstGeom>
        </p:spPr>
      </p:pic>
      <p:sp>
        <p:nvSpPr>
          <p:cNvPr id="6" name="文本框 5"/>
          <p:cNvSpPr txBox="1"/>
          <p:nvPr/>
        </p:nvSpPr>
        <p:spPr>
          <a:xfrm>
            <a:off x="6311230" y="1294398"/>
            <a:ext cx="622286" cy="523220"/>
          </a:xfrm>
          <a:prstGeom prst="rect">
            <a:avLst/>
          </a:prstGeom>
          <a:noFill/>
        </p:spPr>
        <p:txBody>
          <a:bodyPr wrap="none" rtlCol="0">
            <a:spAutoFit/>
          </a:bodyPr>
          <a:lstStyle/>
          <a:p>
            <a:pPr algn="ctr"/>
            <a:r>
              <a:rPr lang="en-US" altLang="zh-CN" dirty="0" err="1"/>
              <a:t>eet</a:t>
            </a:r>
            <a:endParaRPr lang="zh-CN" altLang="en-US" sz="2800" b="1" kern="100" dirty="0">
              <a:solidFill>
                <a:srgbClr val="FF0000"/>
              </a:solidFill>
              <a:cs typeface="Times New Roman" panose="02020603050405020304" pitchFamily="18" charset="0"/>
            </a:endParaRPr>
          </a:p>
        </p:txBody>
      </p:sp>
      <p:sp>
        <p:nvSpPr>
          <p:cNvPr id="7" name="文本框 6"/>
          <p:cNvSpPr txBox="1"/>
          <p:nvPr/>
        </p:nvSpPr>
        <p:spPr>
          <a:xfrm>
            <a:off x="3222957" y="2801660"/>
            <a:ext cx="1042273" cy="523220"/>
          </a:xfrm>
          <a:prstGeom prst="rect">
            <a:avLst/>
          </a:prstGeom>
          <a:noFill/>
        </p:spPr>
        <p:txBody>
          <a:bodyPr wrap="none" rtlCol="0">
            <a:spAutoFit/>
          </a:bodyPr>
          <a:lstStyle/>
          <a:p>
            <a:pPr algn="ctr"/>
            <a:r>
              <a:rPr lang="en-US" altLang="zh-CN" dirty="0" err="1"/>
              <a:t>riting</a:t>
            </a:r>
            <a:endParaRPr lang="zh-CN" altLang="en-US" sz="2800" b="1" kern="100" dirty="0">
              <a:solidFill>
                <a:srgbClr val="FF0000"/>
              </a:solidFill>
              <a:cs typeface="Times New Roman" panose="02020603050405020304" pitchFamily="18" charset="0"/>
            </a:endParaRPr>
          </a:p>
        </p:txBody>
      </p:sp>
      <p:sp>
        <p:nvSpPr>
          <p:cNvPr id="8" name="文本框 7"/>
          <p:cNvSpPr txBox="1"/>
          <p:nvPr/>
        </p:nvSpPr>
        <p:spPr>
          <a:xfrm>
            <a:off x="5277480" y="4598220"/>
            <a:ext cx="881973" cy="523220"/>
          </a:xfrm>
          <a:prstGeom prst="rect">
            <a:avLst/>
          </a:prstGeom>
          <a:noFill/>
        </p:spPr>
        <p:txBody>
          <a:bodyPr wrap="none" rtlCol="0">
            <a:spAutoFit/>
          </a:bodyPr>
          <a:lstStyle/>
          <a:p>
            <a:pPr algn="ctr"/>
            <a:r>
              <a:rPr lang="en-US" altLang="zh-CN" dirty="0"/>
              <a:t>each</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17771604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09759"/>
            <a:ext cx="11485848" cy="3139321"/>
          </a:xfrm>
        </p:spPr>
        <p:txBody>
          <a:bodyPr/>
          <a:lstStyle/>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Liu Yang is the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f</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Chinese female astronaut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女宇航员</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endPar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go into space</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hangingPunct="0">
              <a:spcAft>
                <a:spcPts val="0"/>
              </a:spcAft>
              <a:tabLst>
                <a:tab pos="540385" algn="l"/>
                <a:tab pos="630555" algn="l"/>
                <a:tab pos="4410710" algn="l"/>
                <a:tab pos="5130800" algn="l"/>
                <a:tab pos="7291070" algn="l"/>
              </a:tabLst>
            </a:pPr>
            <a:endParaRPr lang="en-US" altLang="zh-CN" sz="1200"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My sister usually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s</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学习</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Chinese at weekends</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we135.jpg" descr="id:2147489208;FounderCES"/>
          <p:cNvPicPr/>
          <p:nvPr/>
        </p:nvPicPr>
        <p:blipFill>
          <a:blip r:embed="rId2"/>
          <a:stretch>
            <a:fillRect/>
          </a:stretch>
        </p:blipFill>
        <p:spPr>
          <a:xfrm>
            <a:off x="2998862" y="1719946"/>
            <a:ext cx="1671320" cy="1718945"/>
          </a:xfrm>
          <a:prstGeom prst="rect">
            <a:avLst/>
          </a:prstGeom>
        </p:spPr>
      </p:pic>
      <p:sp>
        <p:nvSpPr>
          <p:cNvPr id="4" name="文本框 3"/>
          <p:cNvSpPr txBox="1"/>
          <p:nvPr/>
        </p:nvSpPr>
        <p:spPr>
          <a:xfrm>
            <a:off x="3286894" y="1125989"/>
            <a:ext cx="702436" cy="523220"/>
          </a:xfrm>
          <a:prstGeom prst="rect">
            <a:avLst/>
          </a:prstGeom>
          <a:noFill/>
        </p:spPr>
        <p:txBody>
          <a:bodyPr wrap="none" rtlCol="0">
            <a:spAutoFit/>
          </a:bodyPr>
          <a:lstStyle/>
          <a:p>
            <a:pPr algn="ctr"/>
            <a:r>
              <a:rPr lang="en-US" altLang="zh-CN" dirty="0" err="1"/>
              <a:t>irst</a:t>
            </a:r>
            <a:endParaRPr lang="zh-CN" altLang="en-US" sz="2800" b="1" kern="100" dirty="0">
              <a:solidFill>
                <a:srgbClr val="FF0000"/>
              </a:solidFill>
              <a:cs typeface="Times New Roman" panose="02020603050405020304" pitchFamily="18" charset="0"/>
            </a:endParaRPr>
          </a:p>
        </p:txBody>
      </p:sp>
      <p:sp>
        <p:nvSpPr>
          <p:cNvPr id="5" name="文本框 4"/>
          <p:cNvSpPr txBox="1"/>
          <p:nvPr/>
        </p:nvSpPr>
        <p:spPr>
          <a:xfrm>
            <a:off x="3574926" y="3493707"/>
            <a:ext cx="1103187" cy="523220"/>
          </a:xfrm>
          <a:prstGeom prst="rect">
            <a:avLst/>
          </a:prstGeom>
          <a:noFill/>
        </p:spPr>
        <p:txBody>
          <a:bodyPr wrap="none" rtlCol="0">
            <a:spAutoFit/>
          </a:bodyPr>
          <a:lstStyle/>
          <a:p>
            <a:pPr algn="ctr"/>
            <a:r>
              <a:rPr lang="en-US" altLang="zh-CN" dirty="0" err="1"/>
              <a:t>tudies</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38154814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949508"/>
          </a:xfrm>
        </p:spPr>
        <p:txBody>
          <a:bodyPr/>
          <a:lstStyle/>
          <a:p>
            <a:pPr hangingPunct="0">
              <a:spcAft>
                <a:spcPts val="0"/>
              </a:spcAft>
              <a:tabLst>
                <a:tab pos="539750" algn="l"/>
                <a:tab pos="630238" algn="l"/>
                <a:tab pos="1879600" algn="l"/>
                <a:tab pos="4410075" algn="l"/>
                <a:tab pos="5130800" algn="l"/>
                <a:tab pos="7289800"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八、 单项选择。</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879600" algn="l"/>
                <a:tab pos="4410075" algn="l"/>
                <a:tab pos="5130800" algn="l"/>
                <a:tab pos="728980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have two dogs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 white and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 black</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879600" algn="l"/>
                <a:tab pos="4410075" algn="l"/>
                <a:tab pos="5130800" algn="l"/>
                <a:tab pos="72898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One;one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One;the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other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One;other</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2708920"/>
            <a:ext cx="11485848" cy="3242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39750" algn="l"/>
                <a:tab pos="630238" algn="l"/>
                <a:tab pos="1793875" algn="l"/>
                <a:tab pos="4410075" algn="l"/>
                <a:tab pos="5130800" algn="l"/>
                <a:tab pos="728980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can’t see the words on the blackboard, because there is a tall girl </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39750" algn="l"/>
                <a:tab pos="630238" algn="l"/>
                <a:tab pos="1793875" algn="l"/>
                <a:tab pos="4410075" algn="l"/>
                <a:tab pos="5130800" algn="l"/>
                <a:tab pos="72898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sitting </a:t>
            </a:r>
            <a:r>
              <a:rPr lang="zh-CN"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39750" algn="l"/>
                <a:tab pos="630238" algn="l"/>
                <a:tab pos="1793875" algn="l"/>
                <a:tab pos="4410075" algn="l"/>
                <a:tab pos="5130800" algn="l"/>
                <a:tab pos="72898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between	B</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front of	C</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behind</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39750" algn="l"/>
                <a:tab pos="630238" algn="l"/>
                <a:tab pos="1793875" algn="l"/>
                <a:tab pos="4410075" algn="l"/>
                <a:tab pos="5130800" algn="l"/>
                <a:tab pos="728980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There is a hole in the ice</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39750" algn="l"/>
                <a:tab pos="630238" algn="l"/>
                <a:tab pos="1793875" algn="l"/>
                <a:tab pos="4410075" algn="l"/>
                <a:tab pos="5130800" algn="l"/>
                <a:tab pos="72898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Come out	B</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Get out	C</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Look out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文本框 3"/>
          <p:cNvSpPr txBox="1"/>
          <p:nvPr/>
        </p:nvSpPr>
        <p:spPr>
          <a:xfrm>
            <a:off x="910630" y="1459146"/>
            <a:ext cx="423514" cy="523220"/>
          </a:xfrm>
          <a:prstGeom prst="rect">
            <a:avLst/>
          </a:prstGeom>
          <a:noFill/>
        </p:spPr>
        <p:txBody>
          <a:bodyPr wrap="none" rtlCol="0">
            <a:spAutoFit/>
          </a:bodyPr>
          <a:lstStyle/>
          <a:p>
            <a:pPr algn="ctr"/>
            <a:r>
              <a:rPr lang="en-US" altLang="zh-CN" dirty="0"/>
              <a:t>B</a:t>
            </a:r>
            <a:endParaRPr lang="zh-CN" altLang="en-US" sz="2800" b="1" kern="100" dirty="0">
              <a:solidFill>
                <a:srgbClr val="FF0000"/>
              </a:solidFill>
              <a:cs typeface="Times New Roman" panose="02020603050405020304" pitchFamily="18" charset="0"/>
            </a:endParaRPr>
          </a:p>
        </p:txBody>
      </p:sp>
      <p:sp>
        <p:nvSpPr>
          <p:cNvPr id="5" name="文本框 4"/>
          <p:cNvSpPr txBox="1"/>
          <p:nvPr/>
        </p:nvSpPr>
        <p:spPr>
          <a:xfrm>
            <a:off x="940049" y="2780928"/>
            <a:ext cx="423514" cy="523220"/>
          </a:xfrm>
          <a:prstGeom prst="rect">
            <a:avLst/>
          </a:prstGeom>
          <a:noFill/>
        </p:spPr>
        <p:txBody>
          <a:bodyPr wrap="none" rtlCol="0">
            <a:spAutoFit/>
          </a:bodyPr>
          <a:lstStyle/>
          <a:p>
            <a:pPr algn="ctr"/>
            <a:r>
              <a:rPr lang="en-US" altLang="zh-CN" dirty="0"/>
              <a:t>B</a:t>
            </a:r>
            <a:endParaRPr lang="zh-CN" altLang="en-US" sz="2800" b="1" kern="100" dirty="0">
              <a:solidFill>
                <a:srgbClr val="FF0000"/>
              </a:solidFill>
              <a:cs typeface="Times New Roman" panose="02020603050405020304" pitchFamily="18" charset="0"/>
            </a:endParaRPr>
          </a:p>
        </p:txBody>
      </p:sp>
      <p:sp>
        <p:nvSpPr>
          <p:cNvPr id="6" name="文本框 5"/>
          <p:cNvSpPr txBox="1"/>
          <p:nvPr/>
        </p:nvSpPr>
        <p:spPr>
          <a:xfrm>
            <a:off x="924724" y="4708052"/>
            <a:ext cx="444352" cy="523220"/>
          </a:xfrm>
          <a:prstGeom prst="rect">
            <a:avLst/>
          </a:prstGeom>
          <a:noFill/>
        </p:spPr>
        <p:txBody>
          <a:bodyPr wrap="none" rtlCol="0">
            <a:spAutoFit/>
          </a:bodyPr>
          <a:lstStyle/>
          <a:p>
            <a:pPr algn="ctr"/>
            <a:r>
              <a:rPr lang="en-US" altLang="zh-CN" dirty="0"/>
              <a:t>C</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21160119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888500"/>
          </a:xfrm>
        </p:spPr>
        <p:txBody>
          <a:bodyPr/>
          <a:lstStyle/>
          <a:p>
            <a:pPr hangingPunct="0">
              <a:spcAft>
                <a:spcPts val="0"/>
              </a:spcAft>
              <a:tabLst>
                <a:tab pos="539750" algn="l"/>
                <a:tab pos="630238" algn="l"/>
                <a:tab pos="1879600" algn="l"/>
                <a:tab pos="4410075" algn="l"/>
                <a:tab pos="5130800" algn="l"/>
                <a:tab pos="728980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Bob like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879600" algn="l"/>
                <a:tab pos="4410075" algn="l"/>
                <a:tab pos="5130800" algn="l"/>
                <a:tab pos="72898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likes playing football</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879600" algn="l"/>
                <a:tab pos="4410075" algn="l"/>
                <a:tab pos="5130800" algn="l"/>
                <a:tab pos="72898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does;doing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do;doing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do;do</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879600" algn="l"/>
                <a:tab pos="4410075" algn="l"/>
                <a:tab pos="5130800" algn="l"/>
                <a:tab pos="728980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men do?</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879600" algn="l"/>
                <a:tab pos="4410075" algn="l"/>
                <a:tab pos="5130800" algn="l"/>
                <a:tab pos="72898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policemen</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879600" algn="l"/>
                <a:tab pos="4410075" algn="l"/>
                <a:tab pos="5130800" algn="l"/>
                <a:tab pos="72898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do;They’re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are;They’re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does;He’s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4622206"/>
            <a:ext cx="11485848" cy="1949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39750" algn="l"/>
                <a:tab pos="630238" algn="l"/>
                <a:tab pos="1793875" algn="l"/>
                <a:tab pos="4410075" algn="l"/>
                <a:tab pos="5130800" algn="l"/>
                <a:tab pos="7289800" algn="l"/>
              </a:tabLst>
            </a:pP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your father a worker?</a:t>
            </a:r>
            <a:endParaRPr lang="zh-CN"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39750" algn="l"/>
                <a:tab pos="630238" algn="l"/>
                <a:tab pos="1793875" algn="l"/>
                <a:tab pos="4410075" algn="l"/>
                <a:tab pos="5130800" algn="l"/>
                <a:tab pos="728980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—Yes, he </a:t>
            </a:r>
            <a:r>
              <a:rPr lang="zh-CN"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sweets in the factory</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39750" algn="l"/>
                <a:tab pos="630238" algn="l"/>
                <a:tab pos="1793875" algn="l"/>
                <a:tab pos="4410075" algn="l"/>
                <a:tab pos="5130800" algn="l"/>
                <a:tab pos="728980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Does;makes</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Is;makes</a:t>
            </a:r>
            <a:r>
              <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Does;make</a:t>
            </a:r>
            <a:endParaRPr lang="zh-CN"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文本框 3"/>
          <p:cNvSpPr txBox="1"/>
          <p:nvPr/>
        </p:nvSpPr>
        <p:spPr>
          <a:xfrm>
            <a:off x="965546" y="836712"/>
            <a:ext cx="444352" cy="523220"/>
          </a:xfrm>
          <a:prstGeom prst="rect">
            <a:avLst/>
          </a:prstGeom>
          <a:noFill/>
        </p:spPr>
        <p:txBody>
          <a:bodyPr wrap="none" rtlCol="0">
            <a:spAutoFit/>
          </a:bodyPr>
          <a:lstStyle/>
          <a:p>
            <a:pPr algn="ctr"/>
            <a:r>
              <a:rPr lang="en-US" altLang="zh-CN" dirty="0"/>
              <a:t>A</a:t>
            </a:r>
            <a:endParaRPr lang="zh-CN" altLang="en-US" sz="2800" b="1" kern="100" dirty="0">
              <a:solidFill>
                <a:srgbClr val="FF0000"/>
              </a:solidFill>
              <a:cs typeface="Times New Roman" panose="02020603050405020304" pitchFamily="18" charset="0"/>
            </a:endParaRPr>
          </a:p>
        </p:txBody>
      </p:sp>
      <p:sp>
        <p:nvSpPr>
          <p:cNvPr id="5" name="文本框 4"/>
          <p:cNvSpPr txBox="1"/>
          <p:nvPr/>
        </p:nvSpPr>
        <p:spPr>
          <a:xfrm>
            <a:off x="929630" y="2772382"/>
            <a:ext cx="444352" cy="523220"/>
          </a:xfrm>
          <a:prstGeom prst="rect">
            <a:avLst/>
          </a:prstGeom>
          <a:noFill/>
        </p:spPr>
        <p:txBody>
          <a:bodyPr wrap="none" rtlCol="0">
            <a:spAutoFit/>
          </a:bodyPr>
          <a:lstStyle/>
          <a:p>
            <a:pPr algn="ctr"/>
            <a:r>
              <a:rPr lang="en-US" altLang="zh-CN" dirty="0"/>
              <a:t>A</a:t>
            </a:r>
            <a:endParaRPr lang="zh-CN" altLang="en-US" sz="2800" b="1" kern="100" dirty="0">
              <a:solidFill>
                <a:srgbClr val="FF0000"/>
              </a:solidFill>
              <a:cs typeface="Times New Roman" panose="02020603050405020304" pitchFamily="18" charset="0"/>
            </a:endParaRPr>
          </a:p>
        </p:txBody>
      </p:sp>
      <p:sp>
        <p:nvSpPr>
          <p:cNvPr id="6" name="文本框 5"/>
          <p:cNvSpPr txBox="1"/>
          <p:nvPr/>
        </p:nvSpPr>
        <p:spPr>
          <a:xfrm>
            <a:off x="940049" y="4697434"/>
            <a:ext cx="423514" cy="523220"/>
          </a:xfrm>
          <a:prstGeom prst="rect">
            <a:avLst/>
          </a:prstGeom>
          <a:noFill/>
        </p:spPr>
        <p:txBody>
          <a:bodyPr wrap="none" rtlCol="0">
            <a:spAutoFit/>
          </a:bodyPr>
          <a:lstStyle/>
          <a:p>
            <a:pPr algn="ctr"/>
            <a:r>
              <a:rPr lang="en-US" altLang="zh-CN" dirty="0"/>
              <a:t>B</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34738505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75604"/>
            <a:ext cx="11485848" cy="1216743"/>
          </a:xfrm>
        </p:spPr>
        <p:txBody>
          <a:bodyPr/>
          <a:lstStyle/>
          <a:p>
            <a:pPr hangingPunct="0">
              <a:spcAft>
                <a:spcPts val="0"/>
              </a:spcAft>
              <a:tabLst>
                <a:tab pos="539750" algn="l"/>
                <a:tab pos="630238" algn="l"/>
                <a:tab pos="1793875" algn="l"/>
                <a:tab pos="4410075" algn="l"/>
                <a:tab pos="5130800" algn="l"/>
                <a:tab pos="7289800" algn="l"/>
              </a:tabLst>
            </a:pPr>
            <a:r>
              <a:rPr lang="zh-CN" altLang="zh-CN" sz="26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sz="26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water is </a:t>
            </a:r>
            <a:r>
              <a:rPr lang="zh-CN" altLang="zh-CN" sz="26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You can drink it now</a:t>
            </a:r>
            <a:r>
              <a:rPr lang="en-US" altLang="zh-CN" sz="26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793875" algn="l"/>
                <a:tab pos="4410075" algn="l"/>
                <a:tab pos="5130800" algn="l"/>
                <a:tab pos="7289800" algn="l"/>
              </a:tabLst>
            </a:pP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sz="26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too cold	B</a:t>
            </a:r>
            <a:r>
              <a:rPr lang="en-US" altLang="zh-CN" sz="26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just right	C</a:t>
            </a:r>
            <a:r>
              <a:rPr lang="en-US" altLang="zh-CN" sz="26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too hot</a:t>
            </a:r>
            <a:endParaRPr lang="zh-CN" alt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1857010"/>
            <a:ext cx="11485848" cy="3017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39750" algn="l"/>
                <a:tab pos="630238" algn="l"/>
                <a:tab pos="1793875" algn="l"/>
                <a:tab pos="4410075" algn="l"/>
                <a:tab pos="5130800" algn="l"/>
                <a:tab pos="7289800" algn="l"/>
              </a:tabLst>
            </a:pPr>
            <a:r>
              <a:rPr lang="zh-CN"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sz="26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6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there any mango juice in the fridge?</a:t>
            </a:r>
            <a:endParaRPr lang="zh-CN"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39750" algn="l"/>
                <a:tab pos="630238" algn="l"/>
                <a:tab pos="1793875" algn="l"/>
                <a:tab pos="4410075" algn="l"/>
                <a:tab pos="5130800" algn="l"/>
                <a:tab pos="7289800" algn="l"/>
              </a:tabLst>
            </a:pPr>
            <a:r>
              <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—No, but there </a:t>
            </a:r>
            <a:r>
              <a:rPr lang="zh-CN" altLang="zh-CN" sz="26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 mangoes</a:t>
            </a:r>
            <a:r>
              <a:rPr lang="en-US" altLang="zh-CN" sz="26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39750" algn="l"/>
                <a:tab pos="630238" algn="l"/>
                <a:tab pos="1793875" algn="l"/>
                <a:tab pos="4410075" algn="l"/>
                <a:tab pos="5130800" algn="l"/>
                <a:tab pos="7289800" algn="l"/>
              </a:tabLst>
            </a:pPr>
            <a:r>
              <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sz="26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Is;are	B</a:t>
            </a:r>
            <a:r>
              <a:rPr lang="en-US" altLang="zh-CN" sz="26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Are;is	C</a:t>
            </a:r>
            <a:r>
              <a:rPr lang="en-US" altLang="zh-CN" sz="26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Are;are</a:t>
            </a:r>
            <a:endParaRPr lang="zh-CN"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39750" algn="l"/>
                <a:tab pos="630238" algn="l"/>
                <a:tab pos="1793875" algn="l"/>
                <a:tab pos="4410075" algn="l"/>
                <a:tab pos="5130800" algn="l"/>
                <a:tab pos="7289800" algn="l"/>
              </a:tabLst>
            </a:pPr>
            <a:r>
              <a:rPr lang="zh-CN"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sz="26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 can see kangaroos in </a:t>
            </a:r>
            <a:r>
              <a:rPr lang="zh-CN" altLang="zh-CN" sz="26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are good at boxing</a:t>
            </a:r>
            <a:r>
              <a:rPr lang="en-US" altLang="zh-CN" sz="26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39750" algn="l"/>
                <a:tab pos="630238" algn="l"/>
                <a:tab pos="1793875" algn="l"/>
                <a:tab pos="4410075" algn="l"/>
                <a:tab pos="5130800" algn="l"/>
                <a:tab pos="7289800" algn="l"/>
              </a:tabLst>
            </a:pPr>
            <a:r>
              <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sz="26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US	B</a:t>
            </a:r>
            <a:r>
              <a:rPr lang="en-US" altLang="zh-CN" sz="26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UK	C</a:t>
            </a:r>
            <a:r>
              <a:rPr lang="en-US" altLang="zh-CN" sz="26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Australia</a:t>
            </a:r>
            <a:endPar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a:spLocks/>
          </p:cNvSpPr>
          <p:nvPr/>
        </p:nvSpPr>
        <p:spPr bwMode="auto">
          <a:xfrm>
            <a:off x="360854" y="4870970"/>
            <a:ext cx="11485848" cy="18169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39750" algn="l"/>
                <a:tab pos="630238" algn="l"/>
                <a:tab pos="1978025" algn="l"/>
                <a:tab pos="2333625" algn="l"/>
                <a:tab pos="4410075" algn="l"/>
                <a:tab pos="5130800" algn="l"/>
                <a:tab pos="7289800" algn="l"/>
              </a:tabLst>
            </a:pPr>
            <a:r>
              <a:rPr lang="zh-CN"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sz="26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this country, people call a policeman a “cop”</a:t>
            </a:r>
            <a:r>
              <a:rPr lang="zh-CN"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a:t>
            </a:r>
            <a:r>
              <a:rPr lang="zh-CN" altLang="zh-CN" sz="26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 </a:t>
            </a:r>
            <a:endParaRPr lang="zh-CN"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39750" algn="l"/>
                <a:tab pos="630238" algn="l"/>
                <a:tab pos="1978025" algn="l"/>
                <a:tab pos="2333625" algn="l"/>
                <a:tab pos="4410075" algn="l"/>
                <a:tab pos="5130800" algn="l"/>
                <a:tab pos="7289800" algn="l"/>
              </a:tabLst>
            </a:pPr>
            <a:r>
              <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very popular</a:t>
            </a:r>
            <a:r>
              <a:rPr lang="en-US" altLang="zh-CN" sz="26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39750" algn="l"/>
                <a:tab pos="630238" algn="l"/>
                <a:tab pos="1978025" algn="l"/>
                <a:tab pos="2333625" algn="l"/>
                <a:tab pos="4410075" algn="l"/>
                <a:tab pos="5130800" algn="l"/>
                <a:tab pos="7289800" algn="l"/>
              </a:tabLst>
            </a:pPr>
            <a:r>
              <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sz="26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football	B</a:t>
            </a:r>
            <a:r>
              <a:rPr lang="en-US" altLang="zh-CN" sz="26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table tennis	C</a:t>
            </a:r>
            <a:r>
              <a:rPr lang="en-US" altLang="zh-CN" sz="26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basketball</a:t>
            </a:r>
            <a:endPar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文本框 4"/>
          <p:cNvSpPr txBox="1"/>
          <p:nvPr/>
        </p:nvSpPr>
        <p:spPr>
          <a:xfrm>
            <a:off x="922426" y="759225"/>
            <a:ext cx="407484" cy="492443"/>
          </a:xfrm>
          <a:prstGeom prst="rect">
            <a:avLst/>
          </a:prstGeom>
          <a:noFill/>
        </p:spPr>
        <p:txBody>
          <a:bodyPr wrap="none" rtlCol="0">
            <a:spAutoFit/>
          </a:bodyPr>
          <a:lstStyle/>
          <a:p>
            <a:pPr algn="ctr"/>
            <a:r>
              <a:rPr lang="en-US" altLang="zh-CN" sz="2600" dirty="0"/>
              <a:t>B</a:t>
            </a:r>
            <a:endParaRPr lang="zh-CN" altLang="en-US" sz="2600" b="1" kern="100" dirty="0">
              <a:solidFill>
                <a:srgbClr val="FF0000"/>
              </a:solidFill>
              <a:cs typeface="Times New Roman" panose="02020603050405020304" pitchFamily="18" charset="0"/>
            </a:endParaRPr>
          </a:p>
        </p:txBody>
      </p:sp>
      <p:sp>
        <p:nvSpPr>
          <p:cNvPr id="6" name="文本框 5"/>
          <p:cNvSpPr txBox="1"/>
          <p:nvPr/>
        </p:nvSpPr>
        <p:spPr>
          <a:xfrm>
            <a:off x="867240" y="1903960"/>
            <a:ext cx="425116" cy="492443"/>
          </a:xfrm>
          <a:prstGeom prst="rect">
            <a:avLst/>
          </a:prstGeom>
          <a:noFill/>
        </p:spPr>
        <p:txBody>
          <a:bodyPr wrap="none" rtlCol="0">
            <a:spAutoFit/>
          </a:bodyPr>
          <a:lstStyle/>
          <a:p>
            <a:pPr algn="ctr"/>
            <a:r>
              <a:rPr lang="en-US" altLang="zh-CN" sz="2600" dirty="0"/>
              <a:t>A</a:t>
            </a:r>
            <a:endParaRPr lang="zh-CN" altLang="en-US" sz="2600" b="1" kern="100" dirty="0">
              <a:solidFill>
                <a:srgbClr val="FF0000"/>
              </a:solidFill>
              <a:cs typeface="Times New Roman" panose="02020603050405020304" pitchFamily="18" charset="0"/>
            </a:endParaRPr>
          </a:p>
        </p:txBody>
      </p:sp>
      <p:sp>
        <p:nvSpPr>
          <p:cNvPr id="7" name="文本框 6"/>
          <p:cNvSpPr txBox="1"/>
          <p:nvPr/>
        </p:nvSpPr>
        <p:spPr>
          <a:xfrm>
            <a:off x="939248" y="3728645"/>
            <a:ext cx="425116" cy="492443"/>
          </a:xfrm>
          <a:prstGeom prst="rect">
            <a:avLst/>
          </a:prstGeom>
          <a:noFill/>
        </p:spPr>
        <p:txBody>
          <a:bodyPr wrap="none" rtlCol="0">
            <a:spAutoFit/>
          </a:bodyPr>
          <a:lstStyle/>
          <a:p>
            <a:pPr algn="ctr"/>
            <a:r>
              <a:rPr lang="en-US" altLang="zh-CN" sz="2600" dirty="0"/>
              <a:t>C</a:t>
            </a:r>
            <a:endParaRPr lang="zh-CN" altLang="en-US" sz="2600" b="1" kern="100" dirty="0">
              <a:solidFill>
                <a:srgbClr val="FF0000"/>
              </a:solidFill>
              <a:cs typeface="Times New Roman" panose="02020603050405020304" pitchFamily="18" charset="0"/>
            </a:endParaRPr>
          </a:p>
        </p:txBody>
      </p:sp>
      <p:sp>
        <p:nvSpPr>
          <p:cNvPr id="8" name="文本框 7"/>
          <p:cNvSpPr txBox="1"/>
          <p:nvPr/>
        </p:nvSpPr>
        <p:spPr>
          <a:xfrm>
            <a:off x="894610" y="4952781"/>
            <a:ext cx="425116" cy="492443"/>
          </a:xfrm>
          <a:prstGeom prst="rect">
            <a:avLst/>
          </a:prstGeom>
          <a:noFill/>
        </p:spPr>
        <p:txBody>
          <a:bodyPr wrap="none" rtlCol="0">
            <a:spAutoFit/>
          </a:bodyPr>
          <a:lstStyle/>
          <a:p>
            <a:pPr algn="ctr"/>
            <a:r>
              <a:rPr lang="en-US" altLang="zh-CN" sz="2600" dirty="0"/>
              <a:t>C</a:t>
            </a:r>
            <a:endParaRPr lang="zh-CN" altLang="en-US" sz="26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15535564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231654"/>
          </a:xfrm>
        </p:spPr>
        <p:txBody>
          <a:bodyPr/>
          <a:lstStyle/>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九、 用括号内单词的适当形式填空。</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marL="514350" indent="-514350" hangingPunct="0">
              <a:spcAft>
                <a:spcPts val="0"/>
              </a:spcAft>
              <a:buAutoNum type="arabicPeriod"/>
              <a:tabLst>
                <a:tab pos="540385" algn="l"/>
                <a:tab pos="630555" algn="l"/>
                <a:tab pos="4410710" algn="l"/>
                <a:tab pos="5130800" algn="l"/>
                <a:tab pos="729107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Alice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 good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dance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but I’m not</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marL="514350" indent="-514350" hangingPunct="0">
              <a:spcAft>
                <a:spcPts val="0"/>
              </a:spcAft>
              <a:buAutoNum type="arabicPeriod"/>
              <a:tabLst>
                <a:tab pos="540385" algn="l"/>
                <a:tab pos="630555" algn="l"/>
                <a:tab pos="4410710" algn="l"/>
                <a:tab pos="5130800" algn="l"/>
                <a:tab pos="7291070" algn="l"/>
              </a:tabLst>
            </a:pPr>
            <a:endPar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endPar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There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two Christmas trees in the living room</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
        <p:nvSpPr>
          <p:cNvPr id="3" name="矩形 2"/>
          <p:cNvSpPr/>
          <p:nvPr/>
        </p:nvSpPr>
        <p:spPr>
          <a:xfrm>
            <a:off x="360854" y="1997635"/>
            <a:ext cx="11485848" cy="1384995"/>
          </a:xfrm>
          <a:prstGeom prst="rect">
            <a:avLst/>
          </a:prstGeom>
        </p:spPr>
        <p:txBody>
          <a:bodyPr wrap="square">
            <a:spAutoFit/>
          </a:bodyPr>
          <a:lstStyle/>
          <a:p>
            <a:pPr algn="just">
              <a:lnSpc>
                <a:spcPct val="150000"/>
              </a:lnSpc>
              <a:spcAft>
                <a:spcPts val="0"/>
              </a:spcAft>
            </a:pPr>
            <a:r>
              <a:rPr lang="en-US" altLang="zh-CN" dirty="0">
                <a:cs typeface="Times New Roman" panose="02020603050405020304" pitchFamily="18" charset="0"/>
              </a:rPr>
              <a:t>“be good at”</a:t>
            </a:r>
            <a:r>
              <a:rPr lang="zh-CN" altLang="zh-CN" dirty="0">
                <a:cs typeface="Times New Roman" panose="02020603050405020304" pitchFamily="18" charset="0"/>
              </a:rPr>
              <a:t>是固定短语，意为</a:t>
            </a:r>
            <a:r>
              <a:rPr lang="en-US" altLang="zh-CN" dirty="0">
                <a:cs typeface="Times New Roman" panose="02020603050405020304" pitchFamily="18" charset="0"/>
              </a:rPr>
              <a:t>“</a:t>
            </a:r>
            <a:r>
              <a:rPr lang="zh-CN" altLang="zh-CN" dirty="0">
                <a:cs typeface="Times New Roman" panose="02020603050405020304" pitchFamily="18" charset="0"/>
              </a:rPr>
              <a:t>擅长</a:t>
            </a:r>
            <a:r>
              <a:rPr lang="en-US" altLang="zh-CN" dirty="0">
                <a:latin typeface="宋体" panose="02010600030101010101" pitchFamily="2" charset="-122"/>
                <a:cs typeface="Times New Roman" panose="02020603050405020304" pitchFamily="18" charset="0"/>
              </a:rPr>
              <a:t>……</a:t>
            </a:r>
            <a:r>
              <a:rPr lang="en-US" altLang="zh-CN" dirty="0">
                <a:cs typeface="Times New Roman" panose="02020603050405020304" pitchFamily="18" charset="0"/>
              </a:rPr>
              <a:t>”</a:t>
            </a:r>
            <a:r>
              <a:rPr lang="zh-CN" altLang="zh-CN" dirty="0">
                <a:cs typeface="Times New Roman" panose="02020603050405020304" pitchFamily="18" charset="0"/>
              </a:rPr>
              <a:t>，</a:t>
            </a:r>
            <a:r>
              <a:rPr lang="en-US" altLang="zh-CN" dirty="0">
                <a:cs typeface="Times New Roman" panose="02020603050405020304" pitchFamily="18" charset="0"/>
              </a:rPr>
              <a:t>at</a:t>
            </a:r>
            <a:r>
              <a:rPr lang="zh-CN" altLang="zh-CN" dirty="0">
                <a:cs typeface="Times New Roman" panose="02020603050405020304" pitchFamily="18" charset="0"/>
              </a:rPr>
              <a:t>是介词，后面接动词时要用动名词形式，</a:t>
            </a:r>
            <a:r>
              <a:rPr lang="en-US" altLang="zh-CN" dirty="0">
                <a:cs typeface="Times New Roman" panose="02020603050405020304" pitchFamily="18" charset="0"/>
              </a:rPr>
              <a:t>dance</a:t>
            </a:r>
            <a:r>
              <a:rPr lang="zh-CN" altLang="zh-CN" dirty="0">
                <a:cs typeface="Times New Roman" panose="02020603050405020304" pitchFamily="18" charset="0"/>
              </a:rPr>
              <a:t>的动名词形式是</a:t>
            </a:r>
            <a:r>
              <a:rPr lang="en-US" altLang="zh-CN" dirty="0">
                <a:cs typeface="Times New Roman" panose="02020603050405020304" pitchFamily="18" charset="0"/>
              </a:rPr>
              <a:t>dancing</a:t>
            </a:r>
            <a:r>
              <a:rPr lang="zh-CN" altLang="zh-CN" dirty="0">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4" name="矩形 3"/>
          <p:cNvSpPr/>
          <p:nvPr/>
        </p:nvSpPr>
        <p:spPr>
          <a:xfrm>
            <a:off x="334566" y="3844205"/>
            <a:ext cx="11473014" cy="1384995"/>
          </a:xfrm>
          <a:prstGeom prst="rect">
            <a:avLst/>
          </a:prstGeom>
        </p:spPr>
        <p:txBody>
          <a:bodyPr wrap="square">
            <a:spAutoFit/>
          </a:bodyPr>
          <a:lstStyle/>
          <a:p>
            <a:pPr algn="just">
              <a:lnSpc>
                <a:spcPct val="150000"/>
              </a:lnSpc>
              <a:spcAft>
                <a:spcPts val="0"/>
              </a:spcAft>
            </a:pPr>
            <a:r>
              <a:rPr lang="zh-CN" altLang="zh-CN" dirty="0">
                <a:cs typeface="Times New Roman" panose="02020603050405020304" pitchFamily="18" charset="0"/>
              </a:rPr>
              <a:t>根据</a:t>
            </a:r>
            <a:r>
              <a:rPr lang="en-US" altLang="zh-CN" dirty="0">
                <a:cs typeface="Times New Roman" panose="02020603050405020304" pitchFamily="18" charset="0"/>
              </a:rPr>
              <a:t>there be</a:t>
            </a:r>
            <a:r>
              <a:rPr lang="zh-CN" altLang="zh-CN" dirty="0">
                <a:cs typeface="Times New Roman" panose="02020603050405020304" pitchFamily="18" charset="0"/>
              </a:rPr>
              <a:t>句型中的就近原则，</a:t>
            </a:r>
            <a:r>
              <a:rPr lang="en-US" altLang="zh-CN" dirty="0">
                <a:cs typeface="Times New Roman" panose="02020603050405020304" pitchFamily="18" charset="0"/>
              </a:rPr>
              <a:t>be</a:t>
            </a:r>
            <a:r>
              <a:rPr lang="zh-CN" altLang="zh-CN" dirty="0">
                <a:cs typeface="Times New Roman" panose="02020603050405020304" pitchFamily="18" charset="0"/>
              </a:rPr>
              <a:t>动词的单复数由后面离它最近的名词决定。</a:t>
            </a:r>
            <a:r>
              <a:rPr lang="en-US" altLang="zh-CN" dirty="0">
                <a:cs typeface="Times New Roman" panose="02020603050405020304" pitchFamily="18" charset="0"/>
              </a:rPr>
              <a:t>“two Christmas trees”</a:t>
            </a:r>
            <a:r>
              <a:rPr lang="zh-CN" altLang="zh-CN" dirty="0">
                <a:cs typeface="Times New Roman" panose="02020603050405020304" pitchFamily="18" charset="0"/>
              </a:rPr>
              <a:t>是复数名词，所以</a:t>
            </a:r>
            <a:r>
              <a:rPr lang="en-US" altLang="zh-CN" dirty="0">
                <a:cs typeface="Times New Roman" panose="02020603050405020304" pitchFamily="18" charset="0"/>
              </a:rPr>
              <a:t>be</a:t>
            </a:r>
            <a:r>
              <a:rPr lang="zh-CN" altLang="zh-CN" dirty="0">
                <a:cs typeface="Times New Roman" panose="02020603050405020304" pitchFamily="18" charset="0"/>
              </a:rPr>
              <a:t>动词用</a:t>
            </a:r>
            <a:r>
              <a:rPr lang="en-US" altLang="zh-CN" dirty="0">
                <a:cs typeface="Times New Roman" panose="02020603050405020304" pitchFamily="18" charset="0"/>
              </a:rPr>
              <a:t>are</a:t>
            </a:r>
            <a:r>
              <a:rPr lang="zh-CN" altLang="zh-CN" dirty="0">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5" name="矩形 4"/>
          <p:cNvSpPr/>
          <p:nvPr/>
        </p:nvSpPr>
        <p:spPr>
          <a:xfrm>
            <a:off x="3252098" y="1444893"/>
            <a:ext cx="1402948" cy="523220"/>
          </a:xfrm>
          <a:prstGeom prst="rect">
            <a:avLst/>
          </a:prstGeom>
        </p:spPr>
        <p:txBody>
          <a:bodyPr wrap="none">
            <a:spAutoFit/>
          </a:bodyPr>
          <a:lstStyle/>
          <a:p>
            <a:r>
              <a:rPr lang="en-US" altLang="zh-CN" dirty="0"/>
              <a:t>dancing</a:t>
            </a:r>
            <a:endParaRPr lang="zh-CN" altLang="en-US" dirty="0"/>
          </a:p>
        </p:txBody>
      </p:sp>
      <p:sp>
        <p:nvSpPr>
          <p:cNvPr id="6" name="矩形 5"/>
          <p:cNvSpPr/>
          <p:nvPr/>
        </p:nvSpPr>
        <p:spPr>
          <a:xfrm>
            <a:off x="1846734" y="3325646"/>
            <a:ext cx="675121" cy="523220"/>
          </a:xfrm>
          <a:prstGeom prst="rect">
            <a:avLst/>
          </a:prstGeom>
        </p:spPr>
        <p:txBody>
          <a:bodyPr wrap="none">
            <a:spAutoFit/>
          </a:bodyPr>
          <a:lstStyle/>
          <a:p>
            <a:r>
              <a:rPr lang="en-US" altLang="zh-CN" dirty="0"/>
              <a:t>are</a:t>
            </a:r>
            <a:endParaRPr lang="zh-CN" altLang="en-US" dirty="0"/>
          </a:p>
        </p:txBody>
      </p:sp>
    </p:spTree>
    <p:extLst>
      <p:ext uri="{BB962C8B-B14F-4D97-AF65-F5344CB8AC3E}">
        <p14:creationId xmlns:p14="http://schemas.microsoft.com/office/powerpoint/2010/main" val="28016475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677656"/>
          </a:xfrm>
        </p:spPr>
        <p:txBody>
          <a:bodyPr/>
          <a:lstStyle/>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lovely boy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send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letter to Father Christmas every year</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hangingPunct="0">
              <a:spcAft>
                <a:spcPts val="0"/>
              </a:spcAft>
              <a:tabLst>
                <a:tab pos="540385" algn="l"/>
                <a:tab pos="630555" algn="l"/>
                <a:tab pos="4410710" algn="l"/>
                <a:tab pos="5130800" algn="l"/>
                <a:tab pos="7291070" algn="l"/>
              </a:tabLst>
            </a:pPr>
            <a:endPar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endPar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our group, only one student likes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draw</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sp>
        <p:nvSpPr>
          <p:cNvPr id="3" name="矩形 2"/>
          <p:cNvSpPr/>
          <p:nvPr/>
        </p:nvSpPr>
        <p:spPr>
          <a:xfrm>
            <a:off x="406574" y="1412776"/>
            <a:ext cx="11440128" cy="1384995"/>
          </a:xfrm>
          <a:prstGeom prst="rect">
            <a:avLst/>
          </a:prstGeom>
        </p:spPr>
        <p:txBody>
          <a:bodyPr wrap="square">
            <a:spAutoFit/>
          </a:bodyPr>
          <a:lstStyle/>
          <a:p>
            <a:pPr algn="just">
              <a:lnSpc>
                <a:spcPct val="150000"/>
              </a:lnSpc>
              <a:spcAft>
                <a:spcPts val="0"/>
              </a:spcAft>
            </a:pPr>
            <a:r>
              <a:rPr lang="zh-CN" altLang="zh-CN" dirty="0">
                <a:cs typeface="Times New Roman" panose="02020603050405020304" pitchFamily="18" charset="0"/>
              </a:rPr>
              <a:t>根据</a:t>
            </a:r>
            <a:r>
              <a:rPr lang="en-US" altLang="zh-CN" dirty="0">
                <a:cs typeface="Times New Roman" panose="02020603050405020304" pitchFamily="18" charset="0"/>
              </a:rPr>
              <a:t>“every year”</a:t>
            </a:r>
            <a:r>
              <a:rPr lang="zh-CN" altLang="zh-CN" dirty="0">
                <a:cs typeface="Times New Roman" panose="02020603050405020304" pitchFamily="18" charset="0"/>
              </a:rPr>
              <a:t>可知句子是一般现在时，主语</a:t>
            </a:r>
            <a:r>
              <a:rPr lang="en-US" altLang="zh-CN" dirty="0">
                <a:cs typeface="Times New Roman" panose="02020603050405020304" pitchFamily="18" charset="0"/>
              </a:rPr>
              <a:t>The lovely boy</a:t>
            </a:r>
            <a:r>
              <a:rPr lang="zh-CN" altLang="zh-CN" dirty="0">
                <a:cs typeface="Times New Roman" panose="02020603050405020304" pitchFamily="18" charset="0"/>
              </a:rPr>
              <a:t>是第三人称单数，所以动词</a:t>
            </a:r>
            <a:r>
              <a:rPr lang="en-US" altLang="zh-CN" dirty="0">
                <a:cs typeface="Times New Roman" panose="02020603050405020304" pitchFamily="18" charset="0"/>
              </a:rPr>
              <a:t>send</a:t>
            </a:r>
            <a:r>
              <a:rPr lang="zh-CN" altLang="zh-CN" dirty="0">
                <a:cs typeface="Times New Roman" panose="02020603050405020304" pitchFamily="18" charset="0"/>
              </a:rPr>
              <a:t>要用第三人称单数形式</a:t>
            </a:r>
            <a:r>
              <a:rPr lang="en-US" altLang="zh-CN" dirty="0">
                <a:cs typeface="Times New Roman" panose="02020603050405020304" pitchFamily="18" charset="0"/>
              </a:rPr>
              <a:t>sends</a:t>
            </a:r>
            <a:r>
              <a:rPr lang="zh-CN" altLang="zh-CN" dirty="0">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4" name="矩形 3"/>
          <p:cNvSpPr/>
          <p:nvPr/>
        </p:nvSpPr>
        <p:spPr>
          <a:xfrm>
            <a:off x="307714" y="3356992"/>
            <a:ext cx="11538988" cy="1384995"/>
          </a:xfrm>
          <a:prstGeom prst="rect">
            <a:avLst/>
          </a:prstGeom>
        </p:spPr>
        <p:txBody>
          <a:bodyPr wrap="square">
            <a:spAutoFit/>
          </a:bodyPr>
          <a:lstStyle/>
          <a:p>
            <a:pPr algn="just">
              <a:lnSpc>
                <a:spcPct val="150000"/>
              </a:lnSpc>
              <a:spcAft>
                <a:spcPts val="0"/>
              </a:spcAft>
            </a:pPr>
            <a:r>
              <a:rPr lang="en-US" altLang="zh-CN" dirty="0">
                <a:cs typeface="Times New Roman" panose="02020603050405020304" pitchFamily="18" charset="0"/>
              </a:rPr>
              <a:t>“like”</a:t>
            </a:r>
            <a:r>
              <a:rPr lang="zh-CN" altLang="zh-CN" dirty="0">
                <a:cs typeface="Times New Roman" panose="02020603050405020304" pitchFamily="18" charset="0"/>
              </a:rPr>
              <a:t>表示</a:t>
            </a:r>
            <a:r>
              <a:rPr lang="en-US" altLang="zh-CN" dirty="0">
                <a:cs typeface="Times New Roman" panose="02020603050405020304" pitchFamily="18" charset="0"/>
              </a:rPr>
              <a:t>“</a:t>
            </a:r>
            <a:r>
              <a:rPr lang="zh-CN" altLang="zh-CN" dirty="0">
                <a:cs typeface="Times New Roman" panose="02020603050405020304" pitchFamily="18" charset="0"/>
              </a:rPr>
              <a:t>喜欢</a:t>
            </a:r>
            <a:r>
              <a:rPr lang="en-US" altLang="zh-CN" dirty="0">
                <a:cs typeface="Times New Roman" panose="02020603050405020304" pitchFamily="18" charset="0"/>
              </a:rPr>
              <a:t>”</a:t>
            </a:r>
            <a:r>
              <a:rPr lang="zh-CN" altLang="zh-CN" dirty="0">
                <a:cs typeface="Times New Roman" panose="02020603050405020304" pitchFamily="18" charset="0"/>
              </a:rPr>
              <a:t>时，后面接动词－</a:t>
            </a:r>
            <a:r>
              <a:rPr lang="en-US" altLang="zh-CN" dirty="0" err="1">
                <a:cs typeface="Times New Roman" panose="02020603050405020304" pitchFamily="18" charset="0"/>
              </a:rPr>
              <a:t>ing</a:t>
            </a:r>
            <a:r>
              <a:rPr lang="zh-CN" altLang="zh-CN" dirty="0">
                <a:cs typeface="Times New Roman" panose="02020603050405020304" pitchFamily="18" charset="0"/>
              </a:rPr>
              <a:t>形式表示</a:t>
            </a:r>
            <a:r>
              <a:rPr lang="en-US" altLang="zh-CN" dirty="0">
                <a:cs typeface="Times New Roman" panose="02020603050405020304" pitchFamily="18" charset="0"/>
              </a:rPr>
              <a:t>“</a:t>
            </a:r>
            <a:r>
              <a:rPr lang="zh-CN" altLang="zh-CN" dirty="0">
                <a:cs typeface="Times New Roman" panose="02020603050405020304" pitchFamily="18" charset="0"/>
              </a:rPr>
              <a:t>喜欢做某事</a:t>
            </a:r>
            <a:r>
              <a:rPr lang="en-US" altLang="zh-CN" dirty="0">
                <a:cs typeface="Times New Roman" panose="02020603050405020304" pitchFamily="18" charset="0"/>
              </a:rPr>
              <a:t>”</a:t>
            </a:r>
            <a:r>
              <a:rPr lang="zh-CN" altLang="zh-CN" dirty="0">
                <a:cs typeface="Times New Roman" panose="02020603050405020304" pitchFamily="18" charset="0"/>
              </a:rPr>
              <a:t>，</a:t>
            </a:r>
            <a:r>
              <a:rPr lang="en-US" altLang="zh-CN" dirty="0">
                <a:cs typeface="Times New Roman" panose="02020603050405020304" pitchFamily="18" charset="0"/>
              </a:rPr>
              <a:t>draw</a:t>
            </a:r>
            <a:r>
              <a:rPr lang="zh-CN" altLang="zh-CN" dirty="0">
                <a:cs typeface="Times New Roman" panose="02020603050405020304" pitchFamily="18" charset="0"/>
              </a:rPr>
              <a:t>的动名词形式是</a:t>
            </a:r>
            <a:r>
              <a:rPr lang="en-US" altLang="zh-CN" dirty="0">
                <a:cs typeface="Times New Roman" panose="02020603050405020304" pitchFamily="18" charset="0"/>
              </a:rPr>
              <a:t>drawing</a:t>
            </a:r>
            <a:r>
              <a:rPr lang="zh-CN" altLang="zh-CN" dirty="0">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5" name="文本框 4"/>
          <p:cNvSpPr txBox="1"/>
          <p:nvPr/>
        </p:nvSpPr>
        <p:spPr>
          <a:xfrm>
            <a:off x="3304583" y="836712"/>
            <a:ext cx="1023037" cy="523220"/>
          </a:xfrm>
          <a:prstGeom prst="rect">
            <a:avLst/>
          </a:prstGeom>
          <a:noFill/>
        </p:spPr>
        <p:txBody>
          <a:bodyPr wrap="none" rtlCol="0">
            <a:spAutoFit/>
          </a:bodyPr>
          <a:lstStyle/>
          <a:p>
            <a:pPr algn="ctr"/>
            <a:r>
              <a:rPr lang="en-US" altLang="zh-CN" dirty="0"/>
              <a:t>sends</a:t>
            </a:r>
            <a:endParaRPr lang="zh-CN" altLang="en-US" sz="2800" b="1" kern="100" dirty="0">
              <a:solidFill>
                <a:srgbClr val="FF0000"/>
              </a:solidFill>
              <a:cs typeface="Times New Roman" panose="02020603050405020304" pitchFamily="18" charset="0"/>
            </a:endParaRPr>
          </a:p>
        </p:txBody>
      </p:sp>
      <p:sp>
        <p:nvSpPr>
          <p:cNvPr id="6" name="文本框 5"/>
          <p:cNvSpPr txBox="1"/>
          <p:nvPr/>
        </p:nvSpPr>
        <p:spPr>
          <a:xfrm>
            <a:off x="6023198" y="2710488"/>
            <a:ext cx="1462260" cy="523220"/>
          </a:xfrm>
          <a:prstGeom prst="rect">
            <a:avLst/>
          </a:prstGeom>
          <a:noFill/>
        </p:spPr>
        <p:txBody>
          <a:bodyPr wrap="none" rtlCol="0">
            <a:spAutoFit/>
          </a:bodyPr>
          <a:lstStyle/>
          <a:p>
            <a:pPr algn="ctr"/>
            <a:r>
              <a:rPr lang="en-US" altLang="zh-CN" dirty="0"/>
              <a:t>drawing</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4014808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231654"/>
          </a:xfrm>
        </p:spPr>
        <p:txBody>
          <a:bodyPr/>
          <a:lstStyle/>
          <a:p>
            <a:pPr algn="ctr" hangingPunct="0">
              <a:spcAft>
                <a:spcPts val="0"/>
              </a:spcAft>
              <a:tabLst>
                <a:tab pos="540385" algn="l"/>
                <a:tab pos="630555" algn="l"/>
                <a:tab pos="4410710" algn="l"/>
                <a:tab pos="5130800" algn="l"/>
                <a:tab pos="7291070" algn="l"/>
              </a:tabLst>
            </a:pPr>
            <a:r>
              <a:rPr lang="zh-CN" altLang="zh-CN" dirty="0">
                <a:solidFill>
                  <a:srgbClr val="00AEEF"/>
                </a:solidFill>
                <a:latin typeface="Times New Roman" panose="02020603050405020304" pitchFamily="18" charset="0"/>
                <a:ea typeface="黑体" panose="02010609060101010101" pitchFamily="49" charset="-122"/>
                <a:cs typeface="Times New Roman" panose="02020603050405020304" pitchFamily="18" charset="0"/>
              </a:rPr>
              <a:t>听力部分</a:t>
            </a:r>
            <a:r>
              <a:rPr lang="zh-CN" altLang="zh-CN"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30</a:t>
            </a:r>
            <a:r>
              <a:rPr lang="zh-CN" altLang="zh-CN"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 选出你所听到的单词或短语</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听两遍。</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hobby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heavy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high</a:t>
            </a:r>
          </a:p>
          <a:p>
            <a:pPr hangingPunct="0">
              <a:spcAft>
                <a:spcPts val="0"/>
              </a:spcAft>
              <a:tabLst>
                <a:tab pos="540385" algn="l"/>
                <a:tab pos="630555" algn="l"/>
                <a:tab pos="4410710" algn="l"/>
                <a:tab pos="5130800" algn="l"/>
                <a:tab pos="7291070" algn="l"/>
              </a:tabLst>
            </a:pPr>
            <a:endPar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China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children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chat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642850" y="2645458"/>
            <a:ext cx="3984809" cy="738664"/>
          </a:xfrm>
          <a:prstGeom prst="rect">
            <a:avLst/>
          </a:prstGeom>
        </p:spPr>
        <p:txBody>
          <a:bodyPr wrap="none">
            <a:spAutoFit/>
          </a:bodyPr>
          <a:lstStyle/>
          <a:p>
            <a:pPr algn="just">
              <a:lnSpc>
                <a:spcPct val="150000"/>
              </a:lnSpc>
              <a:spcAft>
                <a:spcPts val="0"/>
              </a:spcAft>
            </a:pPr>
            <a:r>
              <a:rPr lang="en-US" altLang="zh-CN" dirty="0">
                <a:solidFill>
                  <a:srgbClr val="ED028C"/>
                </a:solidFill>
                <a:cs typeface="Times New Roman" panose="02020603050405020304" pitchFamily="18" charset="0"/>
              </a:rPr>
              <a:t>The elephant is so heavy.</a:t>
            </a:r>
            <a:endParaRPr lang="zh-CN" altLang="zh-CN" sz="1050" dirty="0">
              <a:solidFill>
                <a:srgbClr val="000000"/>
              </a:solidFill>
              <a:cs typeface="Times New Roman" panose="02020603050405020304" pitchFamily="18" charset="0"/>
            </a:endParaRPr>
          </a:p>
        </p:txBody>
      </p:sp>
      <p:sp>
        <p:nvSpPr>
          <p:cNvPr id="4" name="矩形 3"/>
          <p:cNvSpPr/>
          <p:nvPr/>
        </p:nvSpPr>
        <p:spPr>
          <a:xfrm>
            <a:off x="650127" y="3789040"/>
            <a:ext cx="7272808" cy="738664"/>
          </a:xfrm>
          <a:prstGeom prst="rect">
            <a:avLst/>
          </a:prstGeom>
        </p:spPr>
        <p:txBody>
          <a:bodyPr wrap="square">
            <a:spAutoFit/>
          </a:bodyPr>
          <a:lstStyle/>
          <a:p>
            <a:pPr algn="just">
              <a:lnSpc>
                <a:spcPct val="150000"/>
              </a:lnSpc>
              <a:spcAft>
                <a:spcPts val="0"/>
              </a:spcAft>
            </a:pPr>
            <a:r>
              <a:rPr lang="en-US" altLang="zh-CN" dirty="0">
                <a:solidFill>
                  <a:srgbClr val="ED028C"/>
                </a:solidFill>
                <a:cs typeface="Times New Roman" panose="02020603050405020304" pitchFamily="18" charset="0"/>
              </a:rPr>
              <a:t>I usually chat with my friend on the Internet.</a:t>
            </a:r>
            <a:endParaRPr lang="zh-CN" altLang="zh-CN" sz="1050" dirty="0">
              <a:solidFill>
                <a:srgbClr val="000000"/>
              </a:solidFill>
              <a:cs typeface="Times New Roman" panose="02020603050405020304" pitchFamily="18" charset="0"/>
            </a:endParaRPr>
          </a:p>
        </p:txBody>
      </p:sp>
      <p:sp>
        <p:nvSpPr>
          <p:cNvPr id="5" name="文本框 4"/>
          <p:cNvSpPr txBox="1"/>
          <p:nvPr/>
        </p:nvSpPr>
        <p:spPr>
          <a:xfrm>
            <a:off x="1012057" y="2132856"/>
            <a:ext cx="423514" cy="523220"/>
          </a:xfrm>
          <a:prstGeom prst="rect">
            <a:avLst/>
          </a:prstGeom>
          <a:noFill/>
        </p:spPr>
        <p:txBody>
          <a:bodyPr wrap="none" rtlCol="0">
            <a:spAutoFit/>
          </a:bodyPr>
          <a:lstStyle/>
          <a:p>
            <a:pPr algn="ctr"/>
            <a:r>
              <a:rPr lang="en-US" altLang="zh-CN" dirty="0"/>
              <a:t>B</a:t>
            </a:r>
            <a:endParaRPr lang="zh-CN" altLang="en-US" sz="2800" b="1" kern="100" dirty="0">
              <a:solidFill>
                <a:srgbClr val="FF0000"/>
              </a:solidFill>
              <a:cs typeface="Times New Roman" panose="02020603050405020304" pitchFamily="18" charset="0"/>
            </a:endParaRPr>
          </a:p>
        </p:txBody>
      </p:sp>
      <p:sp>
        <p:nvSpPr>
          <p:cNvPr id="6" name="文本框 5"/>
          <p:cNvSpPr txBox="1"/>
          <p:nvPr/>
        </p:nvSpPr>
        <p:spPr>
          <a:xfrm>
            <a:off x="910630" y="3322808"/>
            <a:ext cx="444352" cy="523220"/>
          </a:xfrm>
          <a:prstGeom prst="rect">
            <a:avLst/>
          </a:prstGeom>
          <a:noFill/>
        </p:spPr>
        <p:txBody>
          <a:bodyPr wrap="none" rtlCol="0">
            <a:spAutoFit/>
          </a:bodyPr>
          <a:lstStyle/>
          <a:p>
            <a:pPr algn="ctr"/>
            <a:r>
              <a:rPr lang="en-US" altLang="zh-CN" dirty="0"/>
              <a:t>C</a:t>
            </a:r>
            <a:endParaRPr lang="zh-CN" altLang="en-US" sz="2800" b="1" kern="100" dirty="0">
              <a:solidFill>
                <a:srgbClr val="FF0000"/>
              </a:solidFill>
              <a:cs typeface="Times New Roman" panose="02020603050405020304" pitchFamily="18" charset="0"/>
            </a:endParaRPr>
          </a:p>
        </p:txBody>
      </p:sp>
      <p:sp>
        <p:nvSpPr>
          <p:cNvPr id="7" name="内容占位符 1"/>
          <p:cNvSpPr txBox="1">
            <a:spLocks/>
          </p:cNvSpPr>
          <p:nvPr/>
        </p:nvSpPr>
        <p:spPr bwMode="auto">
          <a:xfrm>
            <a:off x="360854" y="4394135"/>
            <a:ext cx="11485848" cy="656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40385" algn="l"/>
                <a:tab pos="630555" algn="l"/>
                <a:tab pos="4410710" algn="l"/>
                <a:tab pos="5130800" algn="l"/>
                <a:tab pos="7291070" algn="l"/>
              </a:tabLst>
            </a:pP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doctor	B</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driver	C</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worker</a:t>
            </a:r>
          </a:p>
        </p:txBody>
      </p:sp>
      <p:sp>
        <p:nvSpPr>
          <p:cNvPr id="8" name="矩形 7"/>
          <p:cNvSpPr/>
          <p:nvPr/>
        </p:nvSpPr>
        <p:spPr>
          <a:xfrm>
            <a:off x="650127" y="4988783"/>
            <a:ext cx="4987456" cy="738664"/>
          </a:xfrm>
          <a:prstGeom prst="rect">
            <a:avLst/>
          </a:prstGeom>
        </p:spPr>
        <p:txBody>
          <a:bodyPr wrap="none">
            <a:spAutoFit/>
          </a:bodyPr>
          <a:lstStyle/>
          <a:p>
            <a:pPr algn="just">
              <a:lnSpc>
                <a:spcPct val="150000"/>
              </a:lnSpc>
              <a:spcAft>
                <a:spcPts val="0"/>
              </a:spcAft>
            </a:pPr>
            <a:r>
              <a:rPr lang="en-US" altLang="zh-CN" dirty="0">
                <a:solidFill>
                  <a:srgbClr val="ED028C"/>
                </a:solidFill>
                <a:cs typeface="Times New Roman" panose="02020603050405020304" pitchFamily="18" charset="0"/>
              </a:rPr>
              <a:t>Look at the man. He’s a doctor.</a:t>
            </a:r>
            <a:endParaRPr lang="zh-CN" altLang="zh-CN" sz="1050" dirty="0">
              <a:solidFill>
                <a:srgbClr val="000000"/>
              </a:solidFill>
              <a:cs typeface="Times New Roman" panose="02020603050405020304" pitchFamily="18" charset="0"/>
            </a:endParaRPr>
          </a:p>
        </p:txBody>
      </p:sp>
      <p:sp>
        <p:nvSpPr>
          <p:cNvPr id="9" name="文本框 8"/>
          <p:cNvSpPr txBox="1"/>
          <p:nvPr/>
        </p:nvSpPr>
        <p:spPr>
          <a:xfrm>
            <a:off x="929630" y="4498502"/>
            <a:ext cx="444352" cy="523220"/>
          </a:xfrm>
          <a:prstGeom prst="rect">
            <a:avLst/>
          </a:prstGeom>
          <a:noFill/>
        </p:spPr>
        <p:txBody>
          <a:bodyPr wrap="none" rtlCol="0">
            <a:spAutoFit/>
          </a:bodyPr>
          <a:lstStyle/>
          <a:p>
            <a:pPr algn="ctr"/>
            <a:r>
              <a:rPr lang="en-US" altLang="zh-CN" dirty="0"/>
              <a:t>A</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9678484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8" grpId="0"/>
      <p:bldP spid="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938992"/>
          </a:xfrm>
        </p:spPr>
        <p:txBody>
          <a:bodyPr/>
          <a:lstStyle/>
          <a:p>
            <a:pPr hangingPunct="0">
              <a:spcAft>
                <a:spcPts val="0"/>
              </a:spcAft>
              <a:tabLst>
                <a:tab pos="540385" algn="l"/>
                <a:tab pos="630555" algn="l"/>
                <a:tab pos="4410710" algn="l"/>
                <a:tab pos="5130800" algn="l"/>
                <a:tab pos="729107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want to be a good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cook</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can cook nice food</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hangingPunct="0">
              <a:spcAft>
                <a:spcPts val="0"/>
              </a:spcAft>
              <a:tabLst>
                <a:tab pos="540385" algn="l"/>
                <a:tab pos="630555" algn="l"/>
                <a:tab pos="4410710" algn="l"/>
                <a:tab pos="5130800" algn="l"/>
                <a:tab pos="7291070" algn="l"/>
              </a:tabLst>
            </a:pPr>
            <a:endParaRPr lang="en-US" altLang="zh-CN" sz="1200"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Our computer room is on the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three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floor</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
        <p:nvSpPr>
          <p:cNvPr id="3" name="矩形 2"/>
          <p:cNvSpPr/>
          <p:nvPr/>
        </p:nvSpPr>
        <p:spPr>
          <a:xfrm>
            <a:off x="406574" y="1421322"/>
            <a:ext cx="11593288" cy="738664"/>
          </a:xfrm>
          <a:prstGeom prst="rect">
            <a:avLst/>
          </a:prstGeom>
        </p:spPr>
        <p:txBody>
          <a:bodyPr wrap="square">
            <a:spAutoFit/>
          </a:bodyPr>
          <a:lstStyle/>
          <a:p>
            <a:pPr algn="just">
              <a:lnSpc>
                <a:spcPct val="150000"/>
              </a:lnSpc>
              <a:spcAft>
                <a:spcPts val="0"/>
              </a:spcAft>
            </a:pPr>
            <a:r>
              <a:rPr lang="en-US" altLang="zh-CN" dirty="0">
                <a:cs typeface="Times New Roman" panose="02020603050405020304" pitchFamily="18" charset="0"/>
              </a:rPr>
              <a:t>cook</a:t>
            </a:r>
            <a:r>
              <a:rPr lang="zh-CN" altLang="zh-CN" dirty="0">
                <a:cs typeface="Times New Roman" panose="02020603050405020304" pitchFamily="18" charset="0"/>
              </a:rPr>
              <a:t>作名词时，意为</a:t>
            </a:r>
            <a:r>
              <a:rPr lang="en-US" altLang="zh-CN" dirty="0">
                <a:cs typeface="Times New Roman" panose="02020603050405020304" pitchFamily="18" charset="0"/>
              </a:rPr>
              <a:t>“</a:t>
            </a:r>
            <a:r>
              <a:rPr lang="zh-CN" altLang="zh-CN" dirty="0">
                <a:cs typeface="Times New Roman" panose="02020603050405020304" pitchFamily="18" charset="0"/>
              </a:rPr>
              <a:t>厨师</a:t>
            </a:r>
            <a:r>
              <a:rPr lang="en-US" altLang="zh-CN" dirty="0">
                <a:cs typeface="Times New Roman" panose="02020603050405020304" pitchFamily="18" charset="0"/>
              </a:rPr>
              <a:t>”</a:t>
            </a:r>
            <a:r>
              <a:rPr lang="zh-CN" altLang="zh-CN" dirty="0">
                <a:cs typeface="Times New Roman" panose="02020603050405020304" pitchFamily="18" charset="0"/>
              </a:rPr>
              <a:t>，根据前面的</a:t>
            </a:r>
            <a:r>
              <a:rPr lang="en-US" altLang="zh-CN" dirty="0">
                <a:cs typeface="Times New Roman" panose="02020603050405020304" pitchFamily="18" charset="0"/>
              </a:rPr>
              <a:t>“a good”</a:t>
            </a:r>
            <a:r>
              <a:rPr lang="zh-CN" altLang="zh-CN" dirty="0">
                <a:cs typeface="Times New Roman" panose="02020603050405020304" pitchFamily="18" charset="0"/>
              </a:rPr>
              <a:t>可知用单数形式</a:t>
            </a:r>
            <a:r>
              <a:rPr lang="en-US" altLang="zh-CN" dirty="0">
                <a:cs typeface="Times New Roman" panose="02020603050405020304" pitchFamily="18" charset="0"/>
              </a:rPr>
              <a:t>cook</a:t>
            </a:r>
            <a:r>
              <a:rPr lang="zh-CN" altLang="zh-CN" dirty="0">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4" name="矩形 3"/>
          <p:cNvSpPr/>
          <p:nvPr/>
        </p:nvSpPr>
        <p:spPr>
          <a:xfrm>
            <a:off x="406574" y="2564904"/>
            <a:ext cx="11440128" cy="1384995"/>
          </a:xfrm>
          <a:prstGeom prst="rect">
            <a:avLst/>
          </a:prstGeom>
        </p:spPr>
        <p:txBody>
          <a:bodyPr wrap="square">
            <a:spAutoFit/>
          </a:bodyPr>
          <a:lstStyle/>
          <a:p>
            <a:pPr algn="just">
              <a:lnSpc>
                <a:spcPct val="150000"/>
              </a:lnSpc>
              <a:spcAft>
                <a:spcPts val="0"/>
              </a:spcAft>
            </a:pPr>
            <a:r>
              <a:rPr lang="zh-CN" altLang="zh-CN" dirty="0">
                <a:cs typeface="Times New Roman" panose="02020603050405020304" pitchFamily="18" charset="0"/>
              </a:rPr>
              <a:t>表示</a:t>
            </a:r>
            <a:r>
              <a:rPr lang="en-US" altLang="zh-CN" dirty="0">
                <a:cs typeface="Times New Roman" panose="02020603050405020304" pitchFamily="18" charset="0"/>
              </a:rPr>
              <a:t>“</a:t>
            </a:r>
            <a:r>
              <a:rPr lang="zh-CN" altLang="zh-CN" dirty="0">
                <a:cs typeface="Times New Roman" panose="02020603050405020304" pitchFamily="18" charset="0"/>
              </a:rPr>
              <a:t>在几楼</a:t>
            </a:r>
            <a:r>
              <a:rPr lang="en-US" altLang="zh-CN" dirty="0">
                <a:cs typeface="Times New Roman" panose="02020603050405020304" pitchFamily="18" charset="0"/>
              </a:rPr>
              <a:t>”</a:t>
            </a:r>
            <a:r>
              <a:rPr lang="zh-CN" altLang="zh-CN" dirty="0">
                <a:cs typeface="Times New Roman" panose="02020603050405020304" pitchFamily="18" charset="0"/>
              </a:rPr>
              <a:t>要用序数词，</a:t>
            </a:r>
            <a:r>
              <a:rPr lang="en-US" altLang="zh-CN" dirty="0">
                <a:cs typeface="Times New Roman" panose="02020603050405020304" pitchFamily="18" charset="0"/>
              </a:rPr>
              <a:t>“three”</a:t>
            </a:r>
            <a:r>
              <a:rPr lang="zh-CN" altLang="zh-CN" dirty="0">
                <a:cs typeface="Times New Roman" panose="02020603050405020304" pitchFamily="18" charset="0"/>
              </a:rPr>
              <a:t>的序数词是</a:t>
            </a:r>
            <a:r>
              <a:rPr lang="en-US" altLang="zh-CN" dirty="0" err="1">
                <a:cs typeface="Times New Roman" panose="02020603050405020304" pitchFamily="18" charset="0"/>
              </a:rPr>
              <a:t>third,“on</a:t>
            </a:r>
            <a:r>
              <a:rPr lang="en-US" altLang="zh-CN" dirty="0">
                <a:cs typeface="Times New Roman" panose="02020603050405020304" pitchFamily="18" charset="0"/>
              </a:rPr>
              <a:t> the third floor”</a:t>
            </a:r>
            <a:r>
              <a:rPr lang="zh-CN" altLang="zh-CN" dirty="0">
                <a:cs typeface="Times New Roman" panose="02020603050405020304" pitchFamily="18" charset="0"/>
              </a:rPr>
              <a:t>意为</a:t>
            </a:r>
            <a:r>
              <a:rPr lang="en-US" altLang="zh-CN" dirty="0">
                <a:cs typeface="Times New Roman" panose="02020603050405020304" pitchFamily="18" charset="0"/>
              </a:rPr>
              <a:t>“</a:t>
            </a:r>
            <a:r>
              <a:rPr lang="zh-CN" altLang="zh-CN" dirty="0">
                <a:cs typeface="Times New Roman" panose="02020603050405020304" pitchFamily="18" charset="0"/>
              </a:rPr>
              <a:t>在三楼</a:t>
            </a:r>
            <a:r>
              <a:rPr lang="en-US" altLang="zh-CN" dirty="0">
                <a:cs typeface="Times New Roman" panose="02020603050405020304" pitchFamily="18" charset="0"/>
              </a:rPr>
              <a:t>”</a:t>
            </a:r>
            <a:r>
              <a:rPr lang="zh-CN" altLang="zh-CN" dirty="0">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5" name="文本框 4"/>
          <p:cNvSpPr txBox="1"/>
          <p:nvPr/>
        </p:nvSpPr>
        <p:spPr>
          <a:xfrm>
            <a:off x="3995676" y="836712"/>
            <a:ext cx="902812" cy="523220"/>
          </a:xfrm>
          <a:prstGeom prst="rect">
            <a:avLst/>
          </a:prstGeom>
          <a:noFill/>
        </p:spPr>
        <p:txBody>
          <a:bodyPr wrap="none" rtlCol="0">
            <a:spAutoFit/>
          </a:bodyPr>
          <a:lstStyle/>
          <a:p>
            <a:pPr algn="ctr"/>
            <a:r>
              <a:rPr lang="en-US" altLang="zh-CN" dirty="0"/>
              <a:t>cook</a:t>
            </a:r>
            <a:endParaRPr lang="zh-CN" altLang="en-US" sz="2800" b="1" kern="100" dirty="0">
              <a:solidFill>
                <a:srgbClr val="FF0000"/>
              </a:solidFill>
              <a:cs typeface="Times New Roman" panose="02020603050405020304" pitchFamily="18" charset="0"/>
            </a:endParaRPr>
          </a:p>
        </p:txBody>
      </p:sp>
      <p:sp>
        <p:nvSpPr>
          <p:cNvPr id="6" name="文本框 5"/>
          <p:cNvSpPr txBox="1"/>
          <p:nvPr/>
        </p:nvSpPr>
        <p:spPr>
          <a:xfrm>
            <a:off x="5350463" y="2060848"/>
            <a:ext cx="963725" cy="523220"/>
          </a:xfrm>
          <a:prstGeom prst="rect">
            <a:avLst/>
          </a:prstGeom>
          <a:noFill/>
        </p:spPr>
        <p:txBody>
          <a:bodyPr wrap="none" rtlCol="0">
            <a:spAutoFit/>
          </a:bodyPr>
          <a:lstStyle/>
          <a:p>
            <a:pPr algn="ctr"/>
            <a:r>
              <a:rPr lang="en-US" altLang="zh-CN" dirty="0"/>
              <a:t>third</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34542904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492990"/>
          </a:xfrm>
        </p:spPr>
        <p:txBody>
          <a:bodyPr/>
          <a:lstStyle/>
          <a:p>
            <a:pPr hangingPunct="0">
              <a:spcAft>
                <a:spcPts val="0"/>
              </a:spcAft>
              <a:tabLst>
                <a:tab pos="540385" algn="l"/>
                <a:tab pos="630555" algn="l"/>
                <a:tab pos="4410710" algn="l"/>
                <a:tab pos="5130800" algn="l"/>
                <a:tab pos="729107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final</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go to bed at ten o’clock</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hangingPunct="0">
              <a:spcAft>
                <a:spcPts val="0"/>
              </a:spcAft>
              <a:tabLst>
                <a:tab pos="540385" algn="l"/>
                <a:tab pos="630555" algn="l"/>
                <a:tab pos="4410710" algn="l"/>
                <a:tab pos="5130800" algn="l"/>
                <a:tab pos="7291070" algn="l"/>
              </a:tabLst>
            </a:pPr>
            <a:endPar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endPar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endPar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you and your parents usually do at weekends?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60854" y="1370295"/>
            <a:ext cx="11485848" cy="1303177"/>
          </a:xfrm>
          <a:prstGeom prst="rect">
            <a:avLst/>
          </a:prstGeom>
        </p:spPr>
        <p:txBody>
          <a:bodyPr wrap="square">
            <a:spAutoFit/>
          </a:bodyPr>
          <a:lstStyle/>
          <a:p>
            <a:pPr algn="dist">
              <a:lnSpc>
                <a:spcPct val="150000"/>
              </a:lnSpc>
              <a:spcAft>
                <a:spcPts val="0"/>
              </a:spcAft>
            </a:pPr>
            <a:r>
              <a:rPr lang="zh-CN" altLang="zh-CN" dirty="0">
                <a:cs typeface="Times New Roman" panose="02020603050405020304" pitchFamily="18" charset="0"/>
              </a:rPr>
              <a:t>这里需要一个副词来修饰整个句子，</a:t>
            </a:r>
            <a:r>
              <a:rPr lang="en-US" altLang="zh-CN" dirty="0">
                <a:cs typeface="Times New Roman" panose="02020603050405020304" pitchFamily="18" charset="0"/>
              </a:rPr>
              <a:t>final</a:t>
            </a:r>
            <a:r>
              <a:rPr lang="zh-CN" altLang="zh-CN" dirty="0">
                <a:cs typeface="Times New Roman" panose="02020603050405020304" pitchFamily="18" charset="0"/>
              </a:rPr>
              <a:t>的副词形式是</a:t>
            </a:r>
            <a:r>
              <a:rPr lang="en-US" altLang="zh-CN" dirty="0">
                <a:cs typeface="Times New Roman" panose="02020603050405020304" pitchFamily="18" charset="0"/>
              </a:rPr>
              <a:t>finally,</a:t>
            </a:r>
            <a:r>
              <a:rPr lang="zh-CN" altLang="zh-CN" dirty="0">
                <a:cs typeface="Times New Roman" panose="02020603050405020304" pitchFamily="18" charset="0"/>
              </a:rPr>
              <a:t>意为</a:t>
            </a:r>
            <a:r>
              <a:rPr lang="en-US" altLang="zh-CN" dirty="0">
                <a:cs typeface="Times New Roman" panose="02020603050405020304" pitchFamily="18" charset="0"/>
              </a:rPr>
              <a:t>“</a:t>
            </a:r>
            <a:r>
              <a:rPr lang="zh-CN" altLang="zh-CN" dirty="0" smtClean="0">
                <a:cs typeface="Times New Roman" panose="02020603050405020304" pitchFamily="18" charset="0"/>
              </a:rPr>
              <a:t>最</a:t>
            </a:r>
            <a:endParaRPr lang="en-US" altLang="zh-CN" dirty="0" smtClean="0">
              <a:cs typeface="Times New Roman" panose="02020603050405020304" pitchFamily="18" charset="0"/>
            </a:endParaRPr>
          </a:p>
          <a:p>
            <a:pPr algn="just">
              <a:lnSpc>
                <a:spcPct val="150000"/>
              </a:lnSpc>
              <a:spcAft>
                <a:spcPts val="0"/>
              </a:spcAft>
            </a:pPr>
            <a:r>
              <a:rPr lang="zh-CN" altLang="zh-CN" dirty="0" smtClean="0">
                <a:cs typeface="Times New Roman" panose="02020603050405020304" pitchFamily="18" charset="0"/>
              </a:rPr>
              <a:t>后</a:t>
            </a:r>
            <a:r>
              <a:rPr lang="en-US" altLang="zh-CN" dirty="0">
                <a:cs typeface="Times New Roman" panose="02020603050405020304" pitchFamily="18" charset="0"/>
              </a:rPr>
              <a:t>”</a:t>
            </a:r>
            <a:r>
              <a:rPr lang="zh-CN" altLang="zh-CN" dirty="0">
                <a:cs typeface="Times New Roman" panose="02020603050405020304" pitchFamily="18" charset="0"/>
              </a:rPr>
              <a:t>，句首单词首字母大写。</a:t>
            </a:r>
            <a:endParaRPr lang="zh-CN" altLang="zh-CN" sz="1050" dirty="0">
              <a:solidFill>
                <a:srgbClr val="000000"/>
              </a:solidFill>
              <a:cs typeface="Times New Roman" panose="02020603050405020304" pitchFamily="18" charset="0"/>
            </a:endParaRPr>
          </a:p>
        </p:txBody>
      </p:sp>
      <p:sp>
        <p:nvSpPr>
          <p:cNvPr id="4" name="矩形 3"/>
          <p:cNvSpPr/>
          <p:nvPr/>
        </p:nvSpPr>
        <p:spPr>
          <a:xfrm>
            <a:off x="360854" y="3115330"/>
            <a:ext cx="11485848" cy="1384995"/>
          </a:xfrm>
          <a:prstGeom prst="rect">
            <a:avLst/>
          </a:prstGeom>
        </p:spPr>
        <p:txBody>
          <a:bodyPr wrap="square">
            <a:spAutoFit/>
          </a:bodyPr>
          <a:lstStyle/>
          <a:p>
            <a:pPr algn="just">
              <a:lnSpc>
                <a:spcPct val="150000"/>
              </a:lnSpc>
              <a:spcAft>
                <a:spcPts val="0"/>
              </a:spcAft>
            </a:pPr>
            <a:r>
              <a:rPr lang="zh-CN" altLang="zh-CN" dirty="0">
                <a:cs typeface="Times New Roman" panose="02020603050405020304" pitchFamily="18" charset="0"/>
              </a:rPr>
              <a:t>句子是一般现在时的特殊疑问句，主语</a:t>
            </a:r>
            <a:r>
              <a:rPr lang="en-US" altLang="zh-CN" dirty="0">
                <a:cs typeface="Times New Roman" panose="02020603050405020304" pitchFamily="18" charset="0"/>
              </a:rPr>
              <a:t>“you and your parents”</a:t>
            </a:r>
            <a:r>
              <a:rPr lang="zh-CN" altLang="zh-CN" dirty="0">
                <a:cs typeface="Times New Roman" panose="02020603050405020304" pitchFamily="18" charset="0"/>
              </a:rPr>
              <a:t>是复数，所以借助助动词</a:t>
            </a:r>
            <a:r>
              <a:rPr lang="en-US" altLang="zh-CN" dirty="0">
                <a:cs typeface="Times New Roman" panose="02020603050405020304" pitchFamily="18" charset="0"/>
              </a:rPr>
              <a:t>do</a:t>
            </a:r>
            <a:r>
              <a:rPr lang="zh-CN" altLang="zh-CN" dirty="0">
                <a:cs typeface="Times New Roman" panose="02020603050405020304" pitchFamily="18" charset="0"/>
              </a:rPr>
              <a:t>构成疑问句。</a:t>
            </a:r>
            <a:endParaRPr lang="zh-CN" altLang="zh-CN" sz="1050" dirty="0">
              <a:solidFill>
                <a:srgbClr val="000000"/>
              </a:solidFill>
              <a:cs typeface="Times New Roman" panose="02020603050405020304" pitchFamily="18" charset="0"/>
            </a:endParaRPr>
          </a:p>
        </p:txBody>
      </p:sp>
      <p:sp>
        <p:nvSpPr>
          <p:cNvPr id="5" name="文本框 4"/>
          <p:cNvSpPr txBox="1"/>
          <p:nvPr/>
        </p:nvSpPr>
        <p:spPr>
          <a:xfrm>
            <a:off x="982638" y="811074"/>
            <a:ext cx="1261885" cy="523220"/>
          </a:xfrm>
          <a:prstGeom prst="rect">
            <a:avLst/>
          </a:prstGeom>
          <a:noFill/>
        </p:spPr>
        <p:txBody>
          <a:bodyPr wrap="none" rtlCol="0">
            <a:spAutoFit/>
          </a:bodyPr>
          <a:lstStyle/>
          <a:p>
            <a:pPr algn="ctr"/>
            <a:r>
              <a:rPr lang="en-US" altLang="zh-CN" dirty="0"/>
              <a:t>Finally</a:t>
            </a:r>
            <a:endParaRPr lang="zh-CN" altLang="en-US" sz="2800" b="1" kern="100" dirty="0">
              <a:solidFill>
                <a:srgbClr val="FF0000"/>
              </a:solidFill>
              <a:cs typeface="Times New Roman" panose="02020603050405020304" pitchFamily="18" charset="0"/>
            </a:endParaRPr>
          </a:p>
        </p:txBody>
      </p:sp>
      <p:sp>
        <p:nvSpPr>
          <p:cNvPr id="6" name="文本框 5"/>
          <p:cNvSpPr txBox="1"/>
          <p:nvPr/>
        </p:nvSpPr>
        <p:spPr>
          <a:xfrm>
            <a:off x="1846734" y="2609202"/>
            <a:ext cx="564578" cy="523220"/>
          </a:xfrm>
          <a:prstGeom prst="rect">
            <a:avLst/>
          </a:prstGeom>
          <a:noFill/>
        </p:spPr>
        <p:txBody>
          <a:bodyPr wrap="none" rtlCol="0">
            <a:spAutoFit/>
          </a:bodyPr>
          <a:lstStyle/>
          <a:p>
            <a:pPr algn="ctr"/>
            <a:r>
              <a:rPr lang="en-US" altLang="zh-CN" dirty="0"/>
              <a:t>do</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20739340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181162"/>
          </a:xfrm>
        </p:spPr>
        <p:txBody>
          <a:bodyPr/>
          <a:lstStyle/>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十、 从方框中选择合适的词组</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将其序号填在题前括号内。</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有多余选项</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look sad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show me around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doctor</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good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go to the cinema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write your message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driver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eats a lot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have dinner with him</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buy a Christmas tree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My brother and I both like films, so we often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Tim always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is too fat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bwMode="auto">
          <a:xfrm flipH="1" flipV="1">
            <a:off x="262558" y="2060848"/>
            <a:ext cx="9937104" cy="2592288"/>
          </a:xfrm>
          <a:prstGeom prst="rect">
            <a:avLst/>
          </a:prstGeom>
          <a:noFill/>
          <a:ln w="19050" algn="ctr">
            <a:solidFill>
              <a:srgbClr val="003300"/>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4" name="文本框 3"/>
          <p:cNvSpPr txBox="1"/>
          <p:nvPr/>
        </p:nvSpPr>
        <p:spPr>
          <a:xfrm>
            <a:off x="919176" y="4670228"/>
            <a:ext cx="423514" cy="523220"/>
          </a:xfrm>
          <a:prstGeom prst="rect">
            <a:avLst/>
          </a:prstGeom>
          <a:noFill/>
        </p:spPr>
        <p:txBody>
          <a:bodyPr wrap="none" rtlCol="0">
            <a:spAutoFit/>
          </a:bodyPr>
          <a:lstStyle/>
          <a:p>
            <a:pPr algn="ctr"/>
            <a:r>
              <a:rPr lang="en-US" altLang="zh-CN" dirty="0"/>
              <a:t>E</a:t>
            </a:r>
            <a:endParaRPr lang="zh-CN" altLang="en-US" sz="2800" b="1" kern="100" dirty="0">
              <a:solidFill>
                <a:srgbClr val="FF0000"/>
              </a:solidFill>
              <a:cs typeface="Times New Roman" panose="02020603050405020304" pitchFamily="18" charset="0"/>
            </a:endParaRPr>
          </a:p>
        </p:txBody>
      </p:sp>
      <p:sp>
        <p:nvSpPr>
          <p:cNvPr id="5" name="文本框 4"/>
          <p:cNvSpPr txBox="1"/>
          <p:nvPr/>
        </p:nvSpPr>
        <p:spPr>
          <a:xfrm>
            <a:off x="910630" y="5330486"/>
            <a:ext cx="463588" cy="523220"/>
          </a:xfrm>
          <a:prstGeom prst="rect">
            <a:avLst/>
          </a:prstGeom>
          <a:noFill/>
        </p:spPr>
        <p:txBody>
          <a:bodyPr wrap="none" rtlCol="0">
            <a:spAutoFit/>
          </a:bodyPr>
          <a:lstStyle/>
          <a:p>
            <a:pPr algn="ctr"/>
            <a:r>
              <a:rPr lang="en-US" altLang="zh-CN" dirty="0"/>
              <a:t>H</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42879872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677656"/>
          </a:xfrm>
          <a:ln w="19050">
            <a:solidFill>
              <a:schemeClr val="tx1"/>
            </a:solidFill>
          </a:ln>
        </p:spPr>
        <p:txBody>
          <a:bodyPr/>
          <a:lstStyle/>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look sad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show me around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doctor</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good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go to the cinema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write your message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driver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eats a lot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have dinner with him</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buy a Christmas tree</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72390" y="3424186"/>
            <a:ext cx="11485848"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40385" algn="l"/>
                <a:tab pos="630555" algn="l"/>
                <a:tab pos="4410710" algn="l"/>
                <a:tab pos="5130800" algn="l"/>
                <a:tab pos="729107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Wang Lin likes sports</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a:t>
            </a:r>
            <a:r>
              <a:rPr lang="zh-CN"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playing table tennis and 	       </a:t>
            </a:r>
          </a:p>
          <a:p>
            <a:pPr eaLnBrk="1" hangingPunct="0">
              <a:spcAft>
                <a:spcPts val="0"/>
              </a:spcAft>
              <a:tabLst>
                <a:tab pos="540385" algn="l"/>
                <a:tab pos="630555" algn="l"/>
                <a:tab pos="4410710" algn="l"/>
                <a:tab pos="5130800" algn="l"/>
                <a:tab pos="729107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running</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40385" algn="l"/>
                <a:tab pos="630555" algn="l"/>
                <a:tab pos="4410710" algn="l"/>
                <a:tab pos="5130800" algn="l"/>
                <a:tab pos="729107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Before Christmas, Lucy’s parents </a:t>
            </a:r>
            <a:r>
              <a:rPr lang="zh-CN"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40385" algn="l"/>
                <a:tab pos="630555" algn="l"/>
                <a:tab pos="4410710" algn="l"/>
                <a:tab pos="5130800" algn="l"/>
                <a:tab pos="729107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old man is happy, because his children always </a:t>
            </a:r>
            <a:r>
              <a:rPr lang="zh-CN"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文本框 3"/>
          <p:cNvSpPr txBox="1"/>
          <p:nvPr/>
        </p:nvSpPr>
        <p:spPr>
          <a:xfrm>
            <a:off x="929630" y="3501008"/>
            <a:ext cx="444352" cy="523220"/>
          </a:xfrm>
          <a:prstGeom prst="rect">
            <a:avLst/>
          </a:prstGeom>
          <a:noFill/>
        </p:spPr>
        <p:txBody>
          <a:bodyPr wrap="none" rtlCol="0">
            <a:spAutoFit/>
          </a:bodyPr>
          <a:lstStyle/>
          <a:p>
            <a:pPr algn="ctr"/>
            <a:r>
              <a:rPr lang="en-US" altLang="zh-CN" dirty="0"/>
              <a:t>D</a:t>
            </a:r>
            <a:endParaRPr lang="zh-CN" altLang="en-US" sz="2800" b="1" kern="100" dirty="0">
              <a:solidFill>
                <a:srgbClr val="FF0000"/>
              </a:solidFill>
              <a:cs typeface="Times New Roman" panose="02020603050405020304" pitchFamily="18" charset="0"/>
            </a:endParaRPr>
          </a:p>
        </p:txBody>
      </p:sp>
      <p:sp>
        <p:nvSpPr>
          <p:cNvPr id="5" name="文本框 4"/>
          <p:cNvSpPr txBox="1"/>
          <p:nvPr/>
        </p:nvSpPr>
        <p:spPr>
          <a:xfrm>
            <a:off x="974092" y="4797152"/>
            <a:ext cx="364203" cy="523220"/>
          </a:xfrm>
          <a:prstGeom prst="rect">
            <a:avLst/>
          </a:prstGeom>
          <a:noFill/>
        </p:spPr>
        <p:txBody>
          <a:bodyPr wrap="none" rtlCol="0">
            <a:spAutoFit/>
          </a:bodyPr>
          <a:lstStyle/>
          <a:p>
            <a:pPr algn="ctr"/>
            <a:r>
              <a:rPr lang="en-US" altLang="zh-CN" dirty="0"/>
              <a:t>J</a:t>
            </a:r>
            <a:endParaRPr lang="zh-CN" altLang="en-US" sz="2800" b="1" kern="100" dirty="0">
              <a:solidFill>
                <a:srgbClr val="FF0000"/>
              </a:solidFill>
              <a:cs typeface="Times New Roman" panose="02020603050405020304" pitchFamily="18" charset="0"/>
            </a:endParaRPr>
          </a:p>
        </p:txBody>
      </p:sp>
      <p:sp>
        <p:nvSpPr>
          <p:cNvPr id="6" name="文本框 5"/>
          <p:cNvSpPr txBox="1"/>
          <p:nvPr/>
        </p:nvSpPr>
        <p:spPr>
          <a:xfrm>
            <a:off x="955088" y="5453770"/>
            <a:ext cx="324128" cy="523220"/>
          </a:xfrm>
          <a:prstGeom prst="rect">
            <a:avLst/>
          </a:prstGeom>
          <a:noFill/>
        </p:spPr>
        <p:txBody>
          <a:bodyPr wrap="none" rtlCol="0">
            <a:spAutoFit/>
          </a:bodyPr>
          <a:lstStyle/>
          <a:p>
            <a:pPr algn="ctr"/>
            <a:r>
              <a:rPr lang="en-US" altLang="zh-CN" dirty="0"/>
              <a:t>I</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6246851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3487648"/>
            <a:ext cx="11485848" cy="2677656"/>
          </a:xfrm>
        </p:spPr>
        <p:txBody>
          <a:bodyPr/>
          <a:lstStyle/>
          <a:p>
            <a:pPr hangingPunct="0">
              <a:spcAft>
                <a:spcPts val="0"/>
              </a:spcAft>
              <a:tabLst>
                <a:tab pos="539750" algn="l"/>
                <a:tab pos="630238" algn="l"/>
                <a:tab pos="1793875" algn="l"/>
                <a:tab pos="4410075" algn="l"/>
                <a:tab pos="5130800" algn="l"/>
                <a:tab pos="728980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make a New Year card, we need to follow the steps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First, fold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tabLst>
                <a:tab pos="539750" algn="l"/>
                <a:tab pos="630238" algn="l"/>
                <a:tab pos="1793875" algn="l"/>
                <a:tab pos="4410075" algn="l"/>
                <a:tab pos="5130800" algn="l"/>
                <a:tab pos="728980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card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Next, draw a picture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Then,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Finally, write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793875" algn="l"/>
                <a:tab pos="4410075" algn="l"/>
                <a:tab pos="5130800" algn="l"/>
                <a:tab pos="72898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your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name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793875" algn="l"/>
                <a:tab pos="4410075" algn="l"/>
                <a:tab pos="5130800" algn="l"/>
                <a:tab pos="728980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This school is big and nice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Can you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823352"/>
            <a:ext cx="11485848" cy="2677656"/>
          </a:xfrm>
          <a:prstGeom prst="rect">
            <a:avLst/>
          </a:prstGeom>
          <a:noFill/>
          <a:ln w="19050">
            <a:solidFill>
              <a:schemeClr val="tx1"/>
            </a:solidFill>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40385" algn="l"/>
                <a:tab pos="630555" algn="l"/>
                <a:tab pos="4410710" algn="l"/>
                <a:tab pos="5130800" algn="l"/>
                <a:tab pos="729107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look sad</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show me around</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doctor</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40385" algn="l"/>
                <a:tab pos="630555" algn="l"/>
                <a:tab pos="4410710" algn="l"/>
                <a:tab pos="5130800" algn="l"/>
                <a:tab pos="729107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good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go to the cinema</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write your message</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40385" algn="l"/>
                <a:tab pos="630555" algn="l"/>
                <a:tab pos="4410710" algn="l"/>
                <a:tab pos="5130800" algn="l"/>
                <a:tab pos="729107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driver</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eats a lot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have dinner with him</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40385" algn="l"/>
                <a:tab pos="630555" algn="l"/>
                <a:tab pos="4410710" algn="l"/>
                <a:tab pos="5130800" algn="l"/>
                <a:tab pos="729107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buy a Christmas tree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文本框 3"/>
          <p:cNvSpPr txBox="1"/>
          <p:nvPr/>
        </p:nvSpPr>
        <p:spPr>
          <a:xfrm>
            <a:off x="949667" y="3564470"/>
            <a:ext cx="404278" cy="523220"/>
          </a:xfrm>
          <a:prstGeom prst="rect">
            <a:avLst/>
          </a:prstGeom>
          <a:noFill/>
        </p:spPr>
        <p:txBody>
          <a:bodyPr wrap="none" rtlCol="0">
            <a:spAutoFit/>
          </a:bodyPr>
          <a:lstStyle/>
          <a:p>
            <a:pPr algn="ctr"/>
            <a:r>
              <a:rPr lang="en-US" altLang="zh-CN" dirty="0"/>
              <a:t>F</a:t>
            </a:r>
            <a:endParaRPr lang="zh-CN" altLang="en-US" sz="2800" b="1" kern="100" dirty="0">
              <a:solidFill>
                <a:srgbClr val="FF0000"/>
              </a:solidFill>
              <a:cs typeface="Times New Roman" panose="02020603050405020304" pitchFamily="18" charset="0"/>
            </a:endParaRPr>
          </a:p>
        </p:txBody>
      </p:sp>
      <p:sp>
        <p:nvSpPr>
          <p:cNvPr id="5" name="文本框 4"/>
          <p:cNvSpPr txBox="1"/>
          <p:nvPr/>
        </p:nvSpPr>
        <p:spPr>
          <a:xfrm>
            <a:off x="974092" y="5508686"/>
            <a:ext cx="423514" cy="523220"/>
          </a:xfrm>
          <a:prstGeom prst="rect">
            <a:avLst/>
          </a:prstGeom>
          <a:noFill/>
        </p:spPr>
        <p:txBody>
          <a:bodyPr wrap="none" rtlCol="0">
            <a:spAutoFit/>
          </a:bodyPr>
          <a:lstStyle/>
          <a:p>
            <a:pPr algn="ctr"/>
            <a:r>
              <a:rPr lang="en-US" altLang="zh-CN" dirty="0"/>
              <a:t>B</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15438673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3425449"/>
            <a:ext cx="11485848" cy="2595839"/>
          </a:xfrm>
        </p:spPr>
        <p:txBody>
          <a:bodyPr/>
          <a:lstStyle/>
          <a:p>
            <a:pPr hangingPunct="0">
              <a:spcAft>
                <a:spcPts val="0"/>
              </a:spcAft>
              <a:tabLst>
                <a:tab pos="539750" algn="l"/>
                <a:tab pos="630238" algn="l"/>
                <a:tab pos="1879600" algn="l"/>
                <a:tab pos="4410075" algn="l"/>
                <a:tab pos="5130800" algn="l"/>
                <a:tab pos="728980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Mr</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Turkey and his friends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because Christmas is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879600" algn="l"/>
                <a:tab pos="4410075" algn="l"/>
                <a:tab pos="5130800" algn="l"/>
                <a:tab pos="72898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coming</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879600" algn="l"/>
                <a:tab pos="4410075" algn="l"/>
                <a:tab pos="5130800" algn="l"/>
                <a:tab pos="728980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woman has five sons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All the sons are doctors except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除了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Tim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Tom</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Tom is a policeman</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Tim is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836712"/>
            <a:ext cx="11485848" cy="2677656"/>
          </a:xfrm>
          <a:prstGeom prst="rect">
            <a:avLst/>
          </a:prstGeom>
          <a:noFill/>
          <a:ln w="19050">
            <a:solidFill>
              <a:schemeClr val="tx1"/>
            </a:solidFill>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40385" algn="l"/>
                <a:tab pos="630555" algn="l"/>
                <a:tab pos="4410710" algn="l"/>
                <a:tab pos="5130800" algn="l"/>
                <a:tab pos="729107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look sad</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show me around</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doctor</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40385" algn="l"/>
                <a:tab pos="630555" algn="l"/>
                <a:tab pos="4410710" algn="l"/>
                <a:tab pos="5130800" algn="l"/>
                <a:tab pos="729107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good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go to the cinema</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write your message</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40385" algn="l"/>
                <a:tab pos="630555" algn="l"/>
                <a:tab pos="4410710" algn="l"/>
                <a:tab pos="5130800" algn="l"/>
                <a:tab pos="729107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driver</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eats a lot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have dinner with him</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40385" algn="l"/>
                <a:tab pos="630555" algn="l"/>
                <a:tab pos="4410710" algn="l"/>
                <a:tab pos="5130800" algn="l"/>
                <a:tab pos="729107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buy a Christmas tree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文本框 3"/>
          <p:cNvSpPr txBox="1"/>
          <p:nvPr/>
        </p:nvSpPr>
        <p:spPr>
          <a:xfrm>
            <a:off x="910630" y="3518100"/>
            <a:ext cx="444352" cy="523220"/>
          </a:xfrm>
          <a:prstGeom prst="rect">
            <a:avLst/>
          </a:prstGeom>
          <a:noFill/>
        </p:spPr>
        <p:txBody>
          <a:bodyPr wrap="none" rtlCol="0">
            <a:spAutoFit/>
          </a:bodyPr>
          <a:lstStyle/>
          <a:p>
            <a:pPr algn="ctr"/>
            <a:r>
              <a:rPr lang="en-US" altLang="zh-CN" dirty="0"/>
              <a:t>A</a:t>
            </a:r>
            <a:endParaRPr lang="zh-CN" altLang="en-US" sz="2800" b="1" kern="100" dirty="0">
              <a:solidFill>
                <a:srgbClr val="FF0000"/>
              </a:solidFill>
              <a:cs typeface="Times New Roman" panose="02020603050405020304" pitchFamily="18" charset="0"/>
            </a:endParaRPr>
          </a:p>
        </p:txBody>
      </p:sp>
      <p:sp>
        <p:nvSpPr>
          <p:cNvPr id="5" name="文本框 4"/>
          <p:cNvSpPr txBox="1"/>
          <p:nvPr/>
        </p:nvSpPr>
        <p:spPr>
          <a:xfrm>
            <a:off x="920012" y="4797152"/>
            <a:ext cx="463588" cy="523220"/>
          </a:xfrm>
          <a:prstGeom prst="rect">
            <a:avLst/>
          </a:prstGeom>
          <a:noFill/>
        </p:spPr>
        <p:txBody>
          <a:bodyPr wrap="none" rtlCol="0">
            <a:spAutoFit/>
          </a:bodyPr>
          <a:lstStyle/>
          <a:p>
            <a:pPr algn="ctr"/>
            <a:r>
              <a:rPr lang="en-US" altLang="zh-CN" dirty="0"/>
              <a:t>G</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22731396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616579"/>
          </a:xfrm>
        </p:spPr>
        <p:txBody>
          <a:bodyPr/>
          <a:lstStyle/>
          <a:p>
            <a:pPr hangingPunct="0">
              <a:spcAft>
                <a:spcPts val="0"/>
              </a:spcAft>
              <a:tabLst>
                <a:tab pos="540385" algn="l"/>
                <a:tab pos="630555" algn="l"/>
                <a:tab pos="4410710" algn="l"/>
                <a:tab pos="5130800" algn="l"/>
                <a:tab pos="7291070" algn="l"/>
              </a:tabLst>
            </a:pPr>
            <a:r>
              <a:rPr lang="zh-CN" altLang="zh-CN" sz="2600"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十一、 从右栏中选出与左栏相应的答句</a:t>
            </a:r>
            <a:r>
              <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将序号填入题前括号内。</a:t>
            </a:r>
            <a:r>
              <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sz="26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34566" y="1405743"/>
            <a:ext cx="10264875" cy="4893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540385" algn="l"/>
                <a:tab pos="630555" algn="l"/>
                <a:tab pos="4410710" algn="l"/>
                <a:tab pos="5130800" algn="l"/>
                <a:tab pos="7291070" algn="l"/>
              </a:tabLst>
            </a:pPr>
            <a:r>
              <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6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there a swing in the playground?</a:t>
            </a:r>
            <a:endPar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540385" algn="l"/>
                <a:tab pos="630555" algn="l"/>
                <a:tab pos="4410710" algn="l"/>
                <a:tab pos="5130800" algn="l"/>
                <a:tab pos="7291070" algn="l"/>
              </a:tabLst>
            </a:pPr>
            <a:r>
              <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6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 subjects do you like?</a:t>
            </a:r>
            <a:endPar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540385" algn="l"/>
                <a:tab pos="630555" algn="l"/>
                <a:tab pos="4410710" algn="l"/>
                <a:tab pos="5130800" algn="l"/>
                <a:tab pos="7291070" algn="l"/>
              </a:tabLst>
            </a:pPr>
            <a:r>
              <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6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 does Jim often do at weekends?</a:t>
            </a:r>
            <a:endPar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540385" algn="l"/>
                <a:tab pos="630555" algn="l"/>
                <a:tab pos="4410710" algn="l"/>
                <a:tab pos="5130800" algn="l"/>
                <a:tab pos="7291070" algn="l"/>
              </a:tabLst>
            </a:pPr>
            <a:r>
              <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26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Does she like having a picnic?</a:t>
            </a:r>
            <a:endPar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540385" algn="l"/>
                <a:tab pos="630555" algn="l"/>
                <a:tab pos="4410710" algn="l"/>
                <a:tab pos="5130800" algn="l"/>
                <a:tab pos="7291070" algn="l"/>
              </a:tabLst>
            </a:pPr>
            <a:r>
              <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z="26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 does your father do?</a:t>
            </a:r>
            <a:endPar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540385" algn="l"/>
                <a:tab pos="630555" algn="l"/>
                <a:tab pos="4410710" algn="l"/>
                <a:tab pos="5130800" algn="l"/>
                <a:tab pos="7291070" algn="l"/>
              </a:tabLst>
            </a:pPr>
            <a:r>
              <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sz="26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Let’s go to the zoo tomorrow</a:t>
            </a:r>
            <a:r>
              <a:rPr lang="en-US" altLang="zh-CN" sz="26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540385" algn="l"/>
                <a:tab pos="630555" algn="l"/>
                <a:tab pos="4410710" algn="l"/>
                <a:tab pos="5130800" algn="l"/>
                <a:tab pos="7291070" algn="l"/>
              </a:tabLst>
            </a:pPr>
            <a:r>
              <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sz="26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How many computer rooms are there?</a:t>
            </a:r>
            <a:endPar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540385" algn="l"/>
                <a:tab pos="630555" algn="l"/>
                <a:tab pos="4410710" algn="l"/>
                <a:tab pos="5130800" algn="l"/>
                <a:tab pos="7291070" algn="l"/>
              </a:tabLst>
            </a:pPr>
            <a:r>
              <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sz="26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Does it have a long tail?</a:t>
            </a:r>
            <a:endParaRPr lang="zh-CN" alt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a:spLocks/>
          </p:cNvSpPr>
          <p:nvPr/>
        </p:nvSpPr>
        <p:spPr bwMode="auto">
          <a:xfrm>
            <a:off x="7284508" y="1343665"/>
            <a:ext cx="4715354" cy="4893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540385" algn="l"/>
                <a:tab pos="630555" algn="l"/>
                <a:tab pos="4410710" algn="l"/>
                <a:tab pos="5130800" algn="l"/>
                <a:tab pos="7291070" algn="l"/>
              </a:tabLst>
            </a:pP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6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often has fencing lessons</a:t>
            </a:r>
            <a:r>
              <a:rPr lang="en-US" altLang="zh-CN" sz="26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540385" algn="l"/>
                <a:tab pos="630555" algn="l"/>
                <a:tab pos="4410710" algn="l"/>
                <a:tab pos="5130800" algn="l"/>
                <a:tab pos="7291070" algn="l"/>
              </a:tabLst>
            </a:pP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6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That’s a good idea</a:t>
            </a:r>
            <a:r>
              <a:rPr lang="en-US" altLang="zh-CN" sz="26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540385" algn="l"/>
                <a:tab pos="630555" algn="l"/>
                <a:tab pos="4410710" algn="l"/>
                <a:tab pos="5130800" algn="l"/>
                <a:tab pos="7291070" algn="l"/>
              </a:tabLst>
            </a:pP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6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Yes, she does</a:t>
            </a:r>
            <a:r>
              <a:rPr lang="en-US" altLang="zh-CN" sz="26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540385" algn="l"/>
                <a:tab pos="630555" algn="l"/>
                <a:tab pos="4410710" algn="l"/>
                <a:tab pos="5130800" algn="l"/>
                <a:tab pos="7291070" algn="l"/>
              </a:tabLst>
            </a:pP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6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Science and English</a:t>
            </a:r>
            <a:r>
              <a:rPr lang="en-US" altLang="zh-CN" sz="26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540385" algn="l"/>
                <a:tab pos="630555" algn="l"/>
                <a:tab pos="4410710" algn="l"/>
                <a:tab pos="5130800" algn="l"/>
                <a:tab pos="7291070" algn="l"/>
              </a:tabLst>
            </a:pP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sz="26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There are six</a:t>
            </a:r>
            <a:r>
              <a:rPr lang="en-US" altLang="zh-CN" sz="26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540385" algn="l"/>
                <a:tab pos="630555" algn="l"/>
                <a:tab pos="4410710" algn="l"/>
                <a:tab pos="5130800" algn="l"/>
                <a:tab pos="7291070" algn="l"/>
              </a:tabLst>
            </a:pP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sz="26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No, it doesn’t</a:t>
            </a:r>
            <a:r>
              <a:rPr lang="en-US" altLang="zh-CN" sz="26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540385" algn="l"/>
                <a:tab pos="630555" algn="l"/>
                <a:tab pos="4410710" algn="l"/>
                <a:tab pos="5130800" algn="l"/>
                <a:tab pos="7291070" algn="l"/>
              </a:tabLst>
            </a:pP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26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is a teacher</a:t>
            </a:r>
            <a:r>
              <a:rPr lang="en-US" altLang="zh-CN" sz="26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540385" algn="l"/>
                <a:tab pos="630555" algn="l"/>
                <a:tab pos="4410710" algn="l"/>
                <a:tab pos="5130800" algn="l"/>
                <a:tab pos="7291070" algn="l"/>
              </a:tabLst>
            </a:pP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sz="26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Yes, there is</a:t>
            </a:r>
            <a:r>
              <a:rPr lang="en-US" altLang="zh-CN" sz="26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838622" y="1527514"/>
            <a:ext cx="423514" cy="461665"/>
          </a:xfrm>
          <a:prstGeom prst="rect">
            <a:avLst/>
          </a:prstGeom>
        </p:spPr>
        <p:txBody>
          <a:bodyPr wrap="none">
            <a:spAutoFit/>
          </a:bodyPr>
          <a:lstStyle/>
          <a:p>
            <a:r>
              <a:rPr lang="en-US" altLang="zh-CN" sz="2400" dirty="0"/>
              <a:t>H</a:t>
            </a:r>
            <a:endParaRPr lang="zh-CN" altLang="en-US" sz="2400" dirty="0"/>
          </a:p>
        </p:txBody>
      </p:sp>
      <p:sp>
        <p:nvSpPr>
          <p:cNvPr id="6" name="文本框 5"/>
          <p:cNvSpPr txBox="1"/>
          <p:nvPr/>
        </p:nvSpPr>
        <p:spPr>
          <a:xfrm>
            <a:off x="920518" y="2103578"/>
            <a:ext cx="407484" cy="461665"/>
          </a:xfrm>
          <a:prstGeom prst="rect">
            <a:avLst/>
          </a:prstGeom>
          <a:noFill/>
        </p:spPr>
        <p:txBody>
          <a:bodyPr wrap="none" rtlCol="0">
            <a:spAutoFit/>
          </a:bodyPr>
          <a:lstStyle/>
          <a:p>
            <a:pPr algn="ctr"/>
            <a:r>
              <a:rPr lang="en-US" altLang="zh-CN" sz="2400" dirty="0"/>
              <a:t>D</a:t>
            </a:r>
            <a:endParaRPr lang="zh-CN" altLang="en-US" sz="2400" b="1" kern="100" dirty="0">
              <a:solidFill>
                <a:srgbClr val="FF0000"/>
              </a:solidFill>
              <a:cs typeface="Times New Roman" panose="02020603050405020304" pitchFamily="18" charset="0"/>
            </a:endParaRPr>
          </a:p>
        </p:txBody>
      </p:sp>
      <p:sp>
        <p:nvSpPr>
          <p:cNvPr id="7" name="文本框 6"/>
          <p:cNvSpPr txBox="1"/>
          <p:nvPr/>
        </p:nvSpPr>
        <p:spPr>
          <a:xfrm>
            <a:off x="886334" y="2717466"/>
            <a:ext cx="407484" cy="461665"/>
          </a:xfrm>
          <a:prstGeom prst="rect">
            <a:avLst/>
          </a:prstGeom>
          <a:noFill/>
        </p:spPr>
        <p:txBody>
          <a:bodyPr wrap="none" rtlCol="0">
            <a:spAutoFit/>
          </a:bodyPr>
          <a:lstStyle/>
          <a:p>
            <a:pPr algn="ctr"/>
            <a:r>
              <a:rPr lang="en-US" altLang="zh-CN" sz="2400" dirty="0"/>
              <a:t>A</a:t>
            </a:r>
            <a:endParaRPr lang="zh-CN" altLang="en-US" sz="2400" b="1" kern="100" dirty="0">
              <a:solidFill>
                <a:srgbClr val="FF0000"/>
              </a:solidFill>
              <a:cs typeface="Times New Roman" panose="02020603050405020304" pitchFamily="18" charset="0"/>
            </a:endParaRPr>
          </a:p>
        </p:txBody>
      </p:sp>
      <p:sp>
        <p:nvSpPr>
          <p:cNvPr id="8" name="文本框 7"/>
          <p:cNvSpPr txBox="1"/>
          <p:nvPr/>
        </p:nvSpPr>
        <p:spPr>
          <a:xfrm>
            <a:off x="857056" y="3302076"/>
            <a:ext cx="407484" cy="461665"/>
          </a:xfrm>
          <a:prstGeom prst="rect">
            <a:avLst/>
          </a:prstGeom>
          <a:noFill/>
        </p:spPr>
        <p:txBody>
          <a:bodyPr wrap="none" rtlCol="0">
            <a:spAutoFit/>
          </a:bodyPr>
          <a:lstStyle/>
          <a:p>
            <a:pPr algn="ctr"/>
            <a:r>
              <a:rPr lang="en-US" altLang="zh-CN" sz="2400" dirty="0"/>
              <a:t>C</a:t>
            </a:r>
            <a:endParaRPr lang="zh-CN" altLang="en-US" sz="2400" b="1" kern="100" dirty="0">
              <a:solidFill>
                <a:srgbClr val="FF0000"/>
              </a:solidFill>
              <a:cs typeface="Times New Roman" panose="02020603050405020304" pitchFamily="18" charset="0"/>
            </a:endParaRPr>
          </a:p>
        </p:txBody>
      </p:sp>
      <p:sp>
        <p:nvSpPr>
          <p:cNvPr id="9" name="文本框 8"/>
          <p:cNvSpPr txBox="1"/>
          <p:nvPr/>
        </p:nvSpPr>
        <p:spPr>
          <a:xfrm>
            <a:off x="868041" y="3886686"/>
            <a:ext cx="423513" cy="461665"/>
          </a:xfrm>
          <a:prstGeom prst="rect">
            <a:avLst/>
          </a:prstGeom>
          <a:noFill/>
        </p:spPr>
        <p:txBody>
          <a:bodyPr wrap="none" rtlCol="0">
            <a:spAutoFit/>
          </a:bodyPr>
          <a:lstStyle/>
          <a:p>
            <a:pPr algn="ctr"/>
            <a:r>
              <a:rPr lang="en-US" altLang="zh-CN" sz="2400" dirty="0"/>
              <a:t>G</a:t>
            </a:r>
            <a:endParaRPr lang="zh-CN" altLang="en-US" sz="2400" b="1" kern="100" dirty="0">
              <a:solidFill>
                <a:srgbClr val="FF0000"/>
              </a:solidFill>
              <a:cs typeface="Times New Roman" panose="02020603050405020304" pitchFamily="18" charset="0"/>
            </a:endParaRPr>
          </a:p>
        </p:txBody>
      </p:sp>
      <p:sp>
        <p:nvSpPr>
          <p:cNvPr id="10" name="文本框 9"/>
          <p:cNvSpPr txBox="1"/>
          <p:nvPr/>
        </p:nvSpPr>
        <p:spPr>
          <a:xfrm>
            <a:off x="855454" y="4495609"/>
            <a:ext cx="389850" cy="461665"/>
          </a:xfrm>
          <a:prstGeom prst="rect">
            <a:avLst/>
          </a:prstGeom>
          <a:noFill/>
        </p:spPr>
        <p:txBody>
          <a:bodyPr wrap="none" rtlCol="0">
            <a:spAutoFit/>
          </a:bodyPr>
          <a:lstStyle/>
          <a:p>
            <a:pPr algn="ctr"/>
            <a:r>
              <a:rPr lang="en-US" altLang="zh-CN" sz="2400" dirty="0"/>
              <a:t>B</a:t>
            </a:r>
            <a:endParaRPr lang="zh-CN" altLang="en-US" sz="2400" b="1" kern="100" dirty="0">
              <a:solidFill>
                <a:srgbClr val="FF0000"/>
              </a:solidFill>
              <a:cs typeface="Times New Roman" panose="02020603050405020304" pitchFamily="18" charset="0"/>
            </a:endParaRPr>
          </a:p>
        </p:txBody>
      </p:sp>
      <p:sp>
        <p:nvSpPr>
          <p:cNvPr id="11" name="文本框 10"/>
          <p:cNvSpPr txBox="1"/>
          <p:nvPr/>
        </p:nvSpPr>
        <p:spPr>
          <a:xfrm>
            <a:off x="855454" y="5071673"/>
            <a:ext cx="389850" cy="461665"/>
          </a:xfrm>
          <a:prstGeom prst="rect">
            <a:avLst/>
          </a:prstGeom>
          <a:noFill/>
        </p:spPr>
        <p:txBody>
          <a:bodyPr wrap="none" rtlCol="0">
            <a:spAutoFit/>
          </a:bodyPr>
          <a:lstStyle/>
          <a:p>
            <a:pPr algn="ctr"/>
            <a:r>
              <a:rPr lang="en-US" altLang="zh-CN" sz="2400" dirty="0"/>
              <a:t>E</a:t>
            </a:r>
            <a:endParaRPr lang="zh-CN" altLang="en-US" sz="2400" b="1" kern="100" dirty="0">
              <a:solidFill>
                <a:srgbClr val="FF0000"/>
              </a:solidFill>
              <a:cs typeface="Times New Roman" panose="02020603050405020304" pitchFamily="18" charset="0"/>
            </a:endParaRPr>
          </a:p>
        </p:txBody>
      </p:sp>
      <p:sp>
        <p:nvSpPr>
          <p:cNvPr id="12" name="文本框 11"/>
          <p:cNvSpPr txBox="1"/>
          <p:nvPr/>
        </p:nvSpPr>
        <p:spPr>
          <a:xfrm>
            <a:off x="918114" y="5695432"/>
            <a:ext cx="372217" cy="461665"/>
          </a:xfrm>
          <a:prstGeom prst="rect">
            <a:avLst/>
          </a:prstGeom>
          <a:noFill/>
        </p:spPr>
        <p:txBody>
          <a:bodyPr wrap="none" rtlCol="0">
            <a:spAutoFit/>
          </a:bodyPr>
          <a:lstStyle/>
          <a:p>
            <a:pPr algn="ctr"/>
            <a:r>
              <a:rPr lang="en-US" altLang="zh-CN" sz="2400" dirty="0"/>
              <a:t>F</a:t>
            </a:r>
            <a:endParaRPr lang="zh-CN" altLang="en-US" sz="24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20508255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0" grpId="0"/>
      <p:bldP spid="11" grpId="0"/>
      <p:bldP spid="1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548680"/>
            <a:ext cx="11485848" cy="6093976"/>
          </a:xfrm>
        </p:spPr>
        <p:txBody>
          <a:bodyPr/>
          <a:lstStyle/>
          <a:p>
            <a:pPr hangingPunct="0">
              <a:spcAft>
                <a:spcPts val="0"/>
              </a:spcAft>
              <a:tabLst>
                <a:tab pos="540385" algn="l"/>
                <a:tab pos="630555" algn="l"/>
                <a:tab pos="4410710" algn="l"/>
                <a:tab pos="5130800" algn="l"/>
                <a:tab pos="7291070" algn="l"/>
              </a:tabLst>
            </a:pPr>
            <a:r>
              <a:rPr lang="zh-CN" altLang="zh-CN" sz="2600"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十二、 阅读理解。</a:t>
            </a:r>
            <a:r>
              <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a:t>
            </a:r>
            <a:r>
              <a:rPr lang="zh-CN" altLang="zh-CN" sz="26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algn="ctr" hangingPunct="0">
              <a:spcAft>
                <a:spcPts val="0"/>
              </a:spcAft>
              <a:tabLst>
                <a:tab pos="540385" algn="l"/>
                <a:tab pos="630555" algn="l"/>
                <a:tab pos="4410710" algn="l"/>
                <a:tab pos="5130800" algn="l"/>
                <a:tab pos="7291070" algn="l"/>
              </a:tabLst>
            </a:pPr>
            <a:r>
              <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hangingPunct="0">
              <a:spcAft>
                <a:spcPts val="0"/>
              </a:spcAft>
              <a:tabLst>
                <a:tab pos="540385" algn="l"/>
                <a:tab pos="630555" algn="l"/>
                <a:tab pos="4410710" algn="l"/>
                <a:tab pos="5130800" algn="l"/>
                <a:tab pos="7291070" algn="l"/>
              </a:tabLst>
            </a:pPr>
            <a:r>
              <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从方框中选择合适的选项完成对话，将其序号填在横线上。（</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sz="26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hangingPunct="0">
              <a:spcAft>
                <a:spcPts val="0"/>
              </a:spcAft>
              <a:tabLst>
                <a:tab pos="540385" algn="l"/>
                <a:tab pos="630555" algn="l"/>
                <a:tab pos="4410710" algn="l"/>
                <a:tab pos="5130800" algn="l"/>
                <a:tab pos="7291070" algn="l"/>
              </a:tabLst>
            </a:pPr>
            <a:r>
              <a:rPr lang="en-US" altLang="zh-CN" sz="2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Sam</a:t>
            </a:r>
            <a:r>
              <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Hello, Tina</a:t>
            </a:r>
            <a:r>
              <a:rPr lang="en-US" altLang="zh-CN" sz="26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Let’s go and play table tennis</a:t>
            </a:r>
            <a:r>
              <a:rPr lang="en-US" altLang="zh-CN" sz="26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 pos="10231120" algn="l"/>
              </a:tabLst>
            </a:pPr>
            <a:r>
              <a:rPr lang="en-US" altLang="zh-CN" sz="2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Tina</a:t>
            </a:r>
            <a:r>
              <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Sorry, Sam</a:t>
            </a:r>
            <a:r>
              <a:rPr lang="en-US" altLang="zh-CN" sz="26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I’m chatting with my new </a:t>
            </a:r>
            <a:r>
              <a:rPr lang="en-US" altLang="zh-CN" sz="26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e-friend</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Jane</a:t>
            </a:r>
            <a:r>
              <a:rPr lang="en-US" altLang="zh-CN" sz="2600" dirty="0">
                <a:solidFill>
                  <a:srgbClr val="000000"/>
                </a:solidFill>
                <a:latin typeface="宋体" panose="02010600030101010101" pitchFamily="2" charset="-122"/>
                <a:ea typeface="宋体" panose="02010600030101010101" pitchFamily="2" charset="-122"/>
                <a:cs typeface="Times New Roman" panose="02020603050405020304" pitchFamily="18" charset="0"/>
              </a:rPr>
              <a:t>.	</a:t>
            </a:r>
            <a:endPar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6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often rides a bike there</a:t>
            </a:r>
            <a:r>
              <a:rPr lang="en-US" altLang="zh-CN" sz="26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6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 does she do at weekends?</a:t>
            </a:r>
            <a:endPar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6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Where does she live?</a:t>
            </a:r>
            <a:endPar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6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Can she speak English?</a:t>
            </a:r>
            <a:endPar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sz="26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 subjects does she like?</a:t>
            </a:r>
            <a:endParaRPr lang="zh-CN" alt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bwMode="auto">
          <a:xfrm flipH="1">
            <a:off x="262558" y="3573016"/>
            <a:ext cx="6142384" cy="2993722"/>
          </a:xfrm>
          <a:prstGeom prst="rect">
            <a:avLst/>
          </a:prstGeom>
          <a:noFill/>
          <a:ln w="19050" algn="ctr">
            <a:solidFill>
              <a:schemeClr val="tx1"/>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Tree>
    <p:extLst>
      <p:ext uri="{BB962C8B-B14F-4D97-AF65-F5344CB8AC3E}">
        <p14:creationId xmlns:p14="http://schemas.microsoft.com/office/powerpoint/2010/main" val="221851100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262979"/>
          </a:xfrm>
        </p:spPr>
        <p:txBody>
          <a:bodyPr/>
          <a:lstStyle/>
          <a:p>
            <a:pPr hangingPunct="0">
              <a:spcAft>
                <a:spcPts val="0"/>
              </a:spcAft>
              <a:tabLst>
                <a:tab pos="540385" algn="l"/>
                <a:tab pos="630555" algn="l"/>
                <a:tab pos="4410710" algn="l"/>
                <a:tab pos="5130800" algn="l"/>
                <a:tab pos="729107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Sam</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Tina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lives in Greece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Sam</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2</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Tina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Yes, she can</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speaks English well</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Sam</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3</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12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Tina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likes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Maths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Science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Sam</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4</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Tina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often goes to the park at weekends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5</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2050454" y="898102"/>
            <a:ext cx="444352" cy="523220"/>
          </a:xfrm>
          <a:prstGeom prst="rect">
            <a:avLst/>
          </a:prstGeom>
        </p:spPr>
        <p:txBody>
          <a:bodyPr wrap="none">
            <a:spAutoFit/>
          </a:bodyPr>
          <a:lstStyle/>
          <a:p>
            <a:r>
              <a:rPr lang="en-US" altLang="zh-CN" dirty="0"/>
              <a:t>C</a:t>
            </a:r>
            <a:endParaRPr lang="zh-CN" altLang="en-US" dirty="0"/>
          </a:p>
        </p:txBody>
      </p:sp>
      <p:sp>
        <p:nvSpPr>
          <p:cNvPr id="4" name="文本框 3"/>
          <p:cNvSpPr txBox="1"/>
          <p:nvPr/>
        </p:nvSpPr>
        <p:spPr>
          <a:xfrm>
            <a:off x="2134766" y="2179226"/>
            <a:ext cx="444352" cy="523220"/>
          </a:xfrm>
          <a:prstGeom prst="rect">
            <a:avLst/>
          </a:prstGeom>
          <a:noFill/>
        </p:spPr>
        <p:txBody>
          <a:bodyPr wrap="none" rtlCol="0">
            <a:spAutoFit/>
          </a:bodyPr>
          <a:lstStyle/>
          <a:p>
            <a:pPr algn="ctr"/>
            <a:r>
              <a:rPr lang="en-US" altLang="zh-CN" dirty="0"/>
              <a:t>D</a:t>
            </a:r>
            <a:endParaRPr lang="zh-CN" altLang="en-US" sz="2800" b="1" kern="100" dirty="0">
              <a:solidFill>
                <a:srgbClr val="FF0000"/>
              </a:solidFill>
              <a:cs typeface="Times New Roman" panose="02020603050405020304" pitchFamily="18" charset="0"/>
            </a:endParaRPr>
          </a:p>
        </p:txBody>
      </p:sp>
      <p:sp>
        <p:nvSpPr>
          <p:cNvPr id="5" name="文本框 4"/>
          <p:cNvSpPr txBox="1"/>
          <p:nvPr/>
        </p:nvSpPr>
        <p:spPr>
          <a:xfrm>
            <a:off x="2134766" y="3463184"/>
            <a:ext cx="423514" cy="523220"/>
          </a:xfrm>
          <a:prstGeom prst="rect">
            <a:avLst/>
          </a:prstGeom>
          <a:noFill/>
        </p:spPr>
        <p:txBody>
          <a:bodyPr wrap="none" rtlCol="0">
            <a:spAutoFit/>
          </a:bodyPr>
          <a:lstStyle/>
          <a:p>
            <a:pPr algn="ctr"/>
            <a:r>
              <a:rPr lang="en-US" altLang="zh-CN" dirty="0"/>
              <a:t>E</a:t>
            </a:r>
            <a:endParaRPr lang="zh-CN" altLang="en-US" sz="2800" b="1" kern="100" dirty="0">
              <a:solidFill>
                <a:srgbClr val="FF0000"/>
              </a:solidFill>
              <a:cs typeface="Times New Roman" panose="02020603050405020304" pitchFamily="18" charset="0"/>
            </a:endParaRPr>
          </a:p>
        </p:txBody>
      </p:sp>
      <p:sp>
        <p:nvSpPr>
          <p:cNvPr id="6" name="文本框 5"/>
          <p:cNvSpPr txBox="1"/>
          <p:nvPr/>
        </p:nvSpPr>
        <p:spPr>
          <a:xfrm>
            <a:off x="2117674" y="4752350"/>
            <a:ext cx="423514" cy="523220"/>
          </a:xfrm>
          <a:prstGeom prst="rect">
            <a:avLst/>
          </a:prstGeom>
          <a:noFill/>
        </p:spPr>
        <p:txBody>
          <a:bodyPr wrap="none" rtlCol="0">
            <a:spAutoFit/>
          </a:bodyPr>
          <a:lstStyle/>
          <a:p>
            <a:pPr algn="ctr"/>
            <a:r>
              <a:rPr lang="en-US" altLang="zh-CN" dirty="0"/>
              <a:t>B</a:t>
            </a:r>
            <a:endParaRPr lang="zh-CN" altLang="en-US" sz="2800" b="1" kern="100" dirty="0">
              <a:solidFill>
                <a:srgbClr val="FF0000"/>
              </a:solidFill>
              <a:cs typeface="Times New Roman" panose="02020603050405020304" pitchFamily="18" charset="0"/>
            </a:endParaRPr>
          </a:p>
        </p:txBody>
      </p:sp>
      <p:sp>
        <p:nvSpPr>
          <p:cNvPr id="7" name="文本框 6"/>
          <p:cNvSpPr txBox="1"/>
          <p:nvPr/>
        </p:nvSpPr>
        <p:spPr>
          <a:xfrm>
            <a:off x="8058422" y="5373216"/>
            <a:ext cx="444352" cy="523220"/>
          </a:xfrm>
          <a:prstGeom prst="rect">
            <a:avLst/>
          </a:prstGeom>
          <a:noFill/>
        </p:spPr>
        <p:txBody>
          <a:bodyPr wrap="none" rtlCol="0">
            <a:spAutoFit/>
          </a:bodyPr>
          <a:lstStyle/>
          <a:p>
            <a:pPr algn="ctr"/>
            <a:r>
              <a:rPr lang="en-US" altLang="zh-CN" dirty="0"/>
              <a:t>A</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17701299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322163"/>
          </a:xfrm>
        </p:spPr>
        <p:txBody>
          <a:bodyPr/>
          <a:lstStyle/>
          <a:p>
            <a:pPr algn="ctr" hangingPunct="0">
              <a:lnSpc>
                <a:spcPct val="130000"/>
              </a:lnSpc>
              <a:spcAft>
                <a:spcPts val="0"/>
              </a:spcAft>
              <a:tabLst>
                <a:tab pos="540385" algn="l"/>
                <a:tab pos="630555" algn="l"/>
                <a:tab pos="4410710" algn="l"/>
                <a:tab pos="5130800" algn="l"/>
                <a:tab pos="7291070" algn="l"/>
              </a:tabLst>
            </a:pP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hangingPunct="0">
              <a:lnSpc>
                <a:spcPct val="130000"/>
              </a:lnSpc>
              <a:spcAft>
                <a:spcPts val="0"/>
              </a:spcAft>
              <a:tabLst>
                <a:tab pos="540385" algn="l"/>
                <a:tab pos="630555" algn="l"/>
                <a:tab pos="4410710" algn="l"/>
                <a:tab pos="5130800" algn="l"/>
                <a:tab pos="7291070" algn="l"/>
              </a:tabLst>
            </a:pP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Welcome to Nanjing City Wall Museum</a:t>
            </a: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南京城墙博物馆</a:t>
            </a: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hangingPunct="0">
              <a:lnSpc>
                <a:spcPct val="130000"/>
              </a:lnSpc>
              <a:spcAft>
                <a:spcPts val="0"/>
              </a:spcAft>
              <a:tabLst>
                <a:tab pos="540385" algn="l"/>
                <a:tab pos="630555" algn="l"/>
                <a:tab pos="4410710" algn="l"/>
                <a:tab pos="5130800" algn="l"/>
                <a:tab pos="7291070" algn="l"/>
              </a:tabLst>
            </a:pP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Opening</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hours</a:t>
            </a: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hangingPunct="0">
              <a:lnSpc>
                <a:spcPct val="130000"/>
              </a:lnSpc>
              <a:spcAft>
                <a:spcPts val="0"/>
              </a:spcAft>
              <a:tabLst>
                <a:tab pos="540385" algn="l"/>
                <a:tab pos="630555" algn="l"/>
                <a:tab pos="4410710" algn="l"/>
                <a:tab pos="5130800" algn="l"/>
                <a:tab pos="7291070" algn="l"/>
              </a:tabLst>
            </a:pP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From Tuesday to Sunday</a:t>
            </a: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9</a:t>
            </a: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 a</a:t>
            </a:r>
            <a:r>
              <a:rPr lang="en-US" altLang="zh-CN" sz="24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sz="24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 p</a:t>
            </a:r>
            <a:r>
              <a:rPr lang="en-US" altLang="zh-CN" sz="24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sz="24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40385" algn="l"/>
                <a:tab pos="630555" algn="l"/>
                <a:tab pos="4410710" algn="l"/>
                <a:tab pos="5130800" algn="l"/>
                <a:tab pos="7291070" algn="l"/>
              </a:tabLst>
            </a:pP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Monday</a:t>
            </a: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Closed</a:t>
            </a:r>
            <a:endPar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40385" algn="l"/>
                <a:tab pos="630555" algn="l"/>
                <a:tab pos="4410710" algn="l"/>
                <a:tab pos="5130800" algn="l"/>
                <a:tab pos="7291070" algn="l"/>
              </a:tabLst>
            </a:pP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Ticket</a:t>
            </a: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Free</a:t>
            </a:r>
            <a:endPar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40385" algn="l"/>
                <a:tab pos="630555" algn="l"/>
                <a:tab pos="4410710" algn="l"/>
                <a:tab pos="5130800" algn="l"/>
                <a:tab pos="7291070" algn="l"/>
              </a:tabLst>
            </a:pP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Activities</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join</a:t>
            </a: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hangingPunct="0">
              <a:lnSpc>
                <a:spcPct val="130000"/>
              </a:lnSpc>
              <a:spcAft>
                <a:spcPts val="0"/>
              </a:spcAft>
              <a:tabLst>
                <a:tab pos="540385" algn="l"/>
                <a:tab pos="630555" algn="l"/>
                <a:tab pos="4410710" algn="l"/>
                <a:tab pos="5130800" algn="l"/>
                <a:tab pos="7291070" algn="l"/>
              </a:tabLst>
            </a:pP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city wall building workshop</a:t>
            </a: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城墙搭建工作坊</a:t>
            </a: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hangingPunct="0">
              <a:lnSpc>
                <a:spcPct val="130000"/>
              </a:lnSpc>
              <a:spcAft>
                <a:spcPts val="0"/>
              </a:spcAft>
              <a:tabLst>
                <a:tab pos="540385" algn="l"/>
                <a:tab pos="630555" algn="l"/>
                <a:tab pos="4410710" algn="l"/>
                <a:tab pos="5130800" algn="l"/>
                <a:tab pos="7291070" algn="l"/>
              </a:tabLst>
            </a:pP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Learn</a:t>
            </a: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学习</a:t>
            </a: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about the history</a:t>
            </a: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历史</a:t>
            </a: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construction</a:t>
            </a: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建造</a:t>
            </a: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the city wall</a:t>
            </a:r>
            <a:endPar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40385" algn="l"/>
                <a:tab pos="630555" algn="l"/>
                <a:tab pos="4410710" algn="l"/>
                <a:tab pos="5130800" algn="l"/>
                <a:tab pos="7291070" algn="l"/>
              </a:tabLst>
            </a:pP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Make a mini model of the city wall with clay</a:t>
            </a: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黏土</a:t>
            </a: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bwMode="auto">
          <a:xfrm>
            <a:off x="334566" y="1844824"/>
            <a:ext cx="11449272" cy="4320480"/>
          </a:xfrm>
          <a:prstGeom prst="rect">
            <a:avLst/>
          </a:prstGeom>
          <a:noFill/>
          <a:ln w="19050" algn="ctr">
            <a:solidFill>
              <a:schemeClr val="tx1"/>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Tree>
    <p:extLst>
      <p:ext uri="{BB962C8B-B14F-4D97-AF65-F5344CB8AC3E}">
        <p14:creationId xmlns:p14="http://schemas.microsoft.com/office/powerpoint/2010/main" val="112558022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20688"/>
            <a:ext cx="11485848" cy="1938992"/>
          </a:xfrm>
        </p:spPr>
        <p:txBody>
          <a:bodyPr/>
          <a:lstStyle/>
          <a:p>
            <a:pPr hangingPunct="0">
              <a:spcAft>
                <a:spcPts val="0"/>
              </a:spcAft>
              <a:tabLst>
                <a:tab pos="540385" algn="l"/>
                <a:tab pos="630555" algn="l"/>
                <a:tab pos="4410710" algn="l"/>
                <a:tab pos="5130800" algn="l"/>
                <a:tab pos="7291070" algn="l"/>
              </a:tabLst>
            </a:pP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parent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present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pretty</a:t>
            </a:r>
          </a:p>
          <a:p>
            <a:pPr hangingPunct="0">
              <a:spcAft>
                <a:spcPts val="0"/>
              </a:spcAft>
              <a:tabLst>
                <a:tab pos="540385" algn="l"/>
                <a:tab pos="630555" algn="l"/>
                <a:tab pos="4410710" algn="l"/>
                <a:tab pos="5130800" algn="l"/>
                <a:tab pos="7291070" algn="l"/>
              </a:tabLst>
            </a:pPr>
            <a:endPar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pudding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running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playing</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603124" y="1263424"/>
            <a:ext cx="7943750" cy="738664"/>
          </a:xfrm>
          <a:prstGeom prst="rect">
            <a:avLst/>
          </a:prstGeom>
        </p:spPr>
        <p:txBody>
          <a:bodyPr wrap="square">
            <a:spAutoFit/>
          </a:bodyPr>
          <a:lstStyle/>
          <a:p>
            <a:pPr algn="just">
              <a:lnSpc>
                <a:spcPct val="150000"/>
              </a:lnSpc>
              <a:spcAft>
                <a:spcPts val="0"/>
              </a:spcAft>
            </a:pPr>
            <a:r>
              <a:rPr lang="en-US" altLang="zh-CN" dirty="0">
                <a:solidFill>
                  <a:srgbClr val="ED028C"/>
                </a:solidFill>
                <a:cs typeface="Times New Roman" panose="02020603050405020304" pitchFamily="18" charset="0"/>
              </a:rPr>
              <a:t>Let’s put the pretty things on the Christmas tree.</a:t>
            </a:r>
            <a:endParaRPr lang="zh-CN" altLang="zh-CN" sz="1050" dirty="0">
              <a:solidFill>
                <a:srgbClr val="000000"/>
              </a:solidFill>
              <a:cs typeface="Times New Roman" panose="02020603050405020304" pitchFamily="18" charset="0"/>
            </a:endParaRPr>
          </a:p>
        </p:txBody>
      </p:sp>
      <p:sp>
        <p:nvSpPr>
          <p:cNvPr id="5" name="矩形 4"/>
          <p:cNvSpPr/>
          <p:nvPr/>
        </p:nvSpPr>
        <p:spPr>
          <a:xfrm>
            <a:off x="603124" y="2357426"/>
            <a:ext cx="5174815" cy="738664"/>
          </a:xfrm>
          <a:prstGeom prst="rect">
            <a:avLst/>
          </a:prstGeom>
        </p:spPr>
        <p:txBody>
          <a:bodyPr wrap="none">
            <a:spAutoFit/>
          </a:bodyPr>
          <a:lstStyle/>
          <a:p>
            <a:pPr algn="just">
              <a:lnSpc>
                <a:spcPct val="150000"/>
              </a:lnSpc>
              <a:spcAft>
                <a:spcPts val="0"/>
              </a:spcAft>
            </a:pPr>
            <a:r>
              <a:rPr lang="en-US" altLang="zh-CN" dirty="0">
                <a:solidFill>
                  <a:srgbClr val="ED028C"/>
                </a:solidFill>
                <a:cs typeface="Times New Roman" panose="02020603050405020304" pitchFamily="18" charset="0"/>
              </a:rPr>
              <a:t>I like eating pudding very much.</a:t>
            </a:r>
            <a:endParaRPr lang="zh-CN" altLang="zh-CN" sz="1050" dirty="0">
              <a:solidFill>
                <a:srgbClr val="000000"/>
              </a:solidFill>
              <a:cs typeface="Times New Roman" panose="02020603050405020304" pitchFamily="18" charset="0"/>
            </a:endParaRPr>
          </a:p>
        </p:txBody>
      </p:sp>
      <p:sp>
        <p:nvSpPr>
          <p:cNvPr id="7" name="文本框 6"/>
          <p:cNvSpPr txBox="1"/>
          <p:nvPr/>
        </p:nvSpPr>
        <p:spPr>
          <a:xfrm>
            <a:off x="898326" y="675174"/>
            <a:ext cx="444352" cy="523220"/>
          </a:xfrm>
          <a:prstGeom prst="rect">
            <a:avLst/>
          </a:prstGeom>
          <a:noFill/>
        </p:spPr>
        <p:txBody>
          <a:bodyPr wrap="none" rtlCol="0">
            <a:spAutoFit/>
          </a:bodyPr>
          <a:lstStyle/>
          <a:p>
            <a:pPr algn="ctr"/>
            <a:r>
              <a:rPr lang="en-US" altLang="zh-CN" dirty="0"/>
              <a:t>C</a:t>
            </a:r>
            <a:endParaRPr lang="zh-CN" altLang="en-US" sz="2800" b="1" kern="100" dirty="0">
              <a:solidFill>
                <a:srgbClr val="FF0000"/>
              </a:solidFill>
              <a:cs typeface="Times New Roman" panose="02020603050405020304" pitchFamily="18" charset="0"/>
            </a:endParaRPr>
          </a:p>
        </p:txBody>
      </p:sp>
      <p:sp>
        <p:nvSpPr>
          <p:cNvPr id="8" name="文本框 7"/>
          <p:cNvSpPr txBox="1"/>
          <p:nvPr/>
        </p:nvSpPr>
        <p:spPr>
          <a:xfrm>
            <a:off x="929630" y="1885858"/>
            <a:ext cx="444352" cy="523220"/>
          </a:xfrm>
          <a:prstGeom prst="rect">
            <a:avLst/>
          </a:prstGeom>
          <a:noFill/>
        </p:spPr>
        <p:txBody>
          <a:bodyPr wrap="none" rtlCol="0">
            <a:spAutoFit/>
          </a:bodyPr>
          <a:lstStyle/>
          <a:p>
            <a:pPr algn="ctr"/>
            <a:r>
              <a:rPr lang="en-US" altLang="zh-CN" dirty="0"/>
              <a:t>A</a:t>
            </a:r>
            <a:endParaRPr lang="zh-CN" altLang="en-US" sz="2800" b="1" kern="100" dirty="0">
              <a:solidFill>
                <a:srgbClr val="FF0000"/>
              </a:solidFill>
              <a:cs typeface="Times New Roman" panose="02020603050405020304" pitchFamily="18" charset="0"/>
            </a:endParaRPr>
          </a:p>
        </p:txBody>
      </p:sp>
      <p:sp>
        <p:nvSpPr>
          <p:cNvPr id="9" name="内容占位符 1"/>
          <p:cNvSpPr txBox="1">
            <a:spLocks/>
          </p:cNvSpPr>
          <p:nvPr/>
        </p:nvSpPr>
        <p:spPr bwMode="auto">
          <a:xfrm>
            <a:off x="334566" y="2938396"/>
            <a:ext cx="11485848" cy="3139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40385" algn="l"/>
                <a:tab pos="630555" algn="l"/>
                <a:tab pos="4410710" algn="l"/>
                <a:tab pos="5130800" algn="l"/>
                <a:tab pos="7291070" algn="l"/>
              </a:tabLst>
            </a:pP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early	B</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finally	C</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turkey</a:t>
            </a:r>
            <a:endPar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40385" algn="l"/>
                <a:tab pos="630555" algn="l"/>
                <a:tab pos="4410710" algn="l"/>
                <a:tab pos="5130800" algn="l"/>
                <a:tab pos="7291070" algn="l"/>
              </a:tabLst>
            </a:pPr>
            <a:endPar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40385" algn="l"/>
                <a:tab pos="630555" algn="l"/>
                <a:tab pos="4410710" algn="l"/>
                <a:tab pos="5130800" algn="l"/>
                <a:tab pos="7291070" algn="l"/>
              </a:tabLst>
            </a:pPr>
            <a:endPar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40385" algn="l"/>
                <a:tab pos="630555" algn="l"/>
                <a:tab pos="4410710" algn="l"/>
                <a:tab pos="5130800" algn="l"/>
                <a:tab pos="7291070" algn="l"/>
              </a:tabLst>
            </a:pP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Greece	B</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Canada	C</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Russia</a:t>
            </a:r>
          </a:p>
          <a:p>
            <a:pPr eaLnBrk="1" hangingPunct="0">
              <a:spcAft>
                <a:spcPts val="0"/>
              </a:spcAft>
              <a:tabLst>
                <a:tab pos="540385" algn="l"/>
                <a:tab pos="630555" algn="l"/>
                <a:tab pos="4410710" algn="l"/>
                <a:tab pos="5130800" algn="l"/>
                <a:tab pos="7291070" algn="l"/>
              </a:tabLst>
            </a:pPr>
            <a:endPar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40385" algn="l"/>
                <a:tab pos="630555" algn="l"/>
                <a:tab pos="4410710" algn="l"/>
                <a:tab pos="5130800" algn="l"/>
                <a:tab pos="7291070" algn="l"/>
              </a:tabLst>
            </a:pPr>
            <a:endParaRPr lang="zh-CN"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40385" algn="l"/>
                <a:tab pos="630555" algn="l"/>
                <a:tab pos="4410710" algn="l"/>
                <a:tab pos="5130800" algn="l"/>
                <a:tab pos="7291070" algn="l"/>
              </a:tabLst>
            </a:pP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come out	B</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look out	C</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get out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10" name="矩形 9"/>
          <p:cNvSpPr/>
          <p:nvPr/>
        </p:nvSpPr>
        <p:spPr>
          <a:xfrm>
            <a:off x="603124" y="3495876"/>
            <a:ext cx="6710249" cy="738664"/>
          </a:xfrm>
          <a:prstGeom prst="rect">
            <a:avLst/>
          </a:prstGeom>
        </p:spPr>
        <p:txBody>
          <a:bodyPr wrap="square">
            <a:spAutoFit/>
          </a:bodyPr>
          <a:lstStyle/>
          <a:p>
            <a:pPr algn="just">
              <a:lnSpc>
                <a:spcPct val="150000"/>
              </a:lnSpc>
              <a:spcAft>
                <a:spcPts val="0"/>
              </a:spcAft>
            </a:pPr>
            <a:r>
              <a:rPr lang="en-US" altLang="zh-CN" dirty="0">
                <a:solidFill>
                  <a:srgbClr val="ED028C"/>
                </a:solidFill>
                <a:cs typeface="Times New Roman" panose="02020603050405020304" pitchFamily="18" charset="0"/>
              </a:rPr>
              <a:t>Finally, I draw some pictures on the card.</a:t>
            </a:r>
            <a:endParaRPr lang="zh-CN" altLang="zh-CN" sz="1050" dirty="0">
              <a:solidFill>
                <a:srgbClr val="000000"/>
              </a:solidFill>
              <a:cs typeface="Times New Roman" panose="02020603050405020304" pitchFamily="18" charset="0"/>
            </a:endParaRPr>
          </a:p>
        </p:txBody>
      </p:sp>
      <p:sp>
        <p:nvSpPr>
          <p:cNvPr id="11" name="矩形 10"/>
          <p:cNvSpPr/>
          <p:nvPr/>
        </p:nvSpPr>
        <p:spPr>
          <a:xfrm>
            <a:off x="586032" y="4774928"/>
            <a:ext cx="5013937" cy="738664"/>
          </a:xfrm>
          <a:prstGeom prst="rect">
            <a:avLst/>
          </a:prstGeom>
        </p:spPr>
        <p:txBody>
          <a:bodyPr wrap="none">
            <a:spAutoFit/>
          </a:bodyPr>
          <a:lstStyle/>
          <a:p>
            <a:pPr algn="just">
              <a:lnSpc>
                <a:spcPct val="150000"/>
              </a:lnSpc>
              <a:spcAft>
                <a:spcPts val="0"/>
              </a:spcAft>
            </a:pPr>
            <a:r>
              <a:rPr lang="en-US" altLang="zh-CN" dirty="0">
                <a:solidFill>
                  <a:srgbClr val="ED028C"/>
                </a:solidFill>
                <a:cs typeface="Times New Roman" panose="02020603050405020304" pitchFamily="18" charset="0"/>
              </a:rPr>
              <a:t>My cousin lives in Canada now.</a:t>
            </a:r>
            <a:endParaRPr lang="zh-CN" altLang="zh-CN" sz="1050" dirty="0">
              <a:solidFill>
                <a:srgbClr val="000000"/>
              </a:solidFill>
              <a:cs typeface="Times New Roman" panose="02020603050405020304" pitchFamily="18" charset="0"/>
            </a:endParaRPr>
          </a:p>
        </p:txBody>
      </p:sp>
      <p:sp>
        <p:nvSpPr>
          <p:cNvPr id="12" name="矩形 11"/>
          <p:cNvSpPr/>
          <p:nvPr/>
        </p:nvSpPr>
        <p:spPr>
          <a:xfrm>
            <a:off x="567842" y="5911456"/>
            <a:ext cx="5020926" cy="738664"/>
          </a:xfrm>
          <a:prstGeom prst="rect">
            <a:avLst/>
          </a:prstGeom>
        </p:spPr>
        <p:txBody>
          <a:bodyPr wrap="none">
            <a:spAutoFit/>
          </a:bodyPr>
          <a:lstStyle/>
          <a:p>
            <a:pPr algn="just">
              <a:lnSpc>
                <a:spcPct val="150000"/>
              </a:lnSpc>
              <a:spcAft>
                <a:spcPts val="0"/>
              </a:spcAft>
            </a:pPr>
            <a:r>
              <a:rPr lang="en-US" altLang="zh-CN" dirty="0">
                <a:solidFill>
                  <a:srgbClr val="ED028C"/>
                </a:solidFill>
                <a:cs typeface="Times New Roman" panose="02020603050405020304" pitchFamily="18" charset="0"/>
              </a:rPr>
              <a:t>Please come out, boys and girls.</a:t>
            </a:r>
            <a:endParaRPr lang="zh-CN" altLang="zh-CN" sz="1050" dirty="0">
              <a:solidFill>
                <a:srgbClr val="000000"/>
              </a:solidFill>
              <a:cs typeface="Times New Roman" panose="02020603050405020304" pitchFamily="18" charset="0"/>
            </a:endParaRPr>
          </a:p>
        </p:txBody>
      </p:sp>
      <p:sp>
        <p:nvSpPr>
          <p:cNvPr id="13" name="文本框 12"/>
          <p:cNvSpPr txBox="1"/>
          <p:nvPr/>
        </p:nvSpPr>
        <p:spPr>
          <a:xfrm>
            <a:off x="893679" y="3010404"/>
            <a:ext cx="423514" cy="523220"/>
          </a:xfrm>
          <a:prstGeom prst="rect">
            <a:avLst/>
          </a:prstGeom>
          <a:noFill/>
        </p:spPr>
        <p:txBody>
          <a:bodyPr wrap="none" rtlCol="0">
            <a:spAutoFit/>
          </a:bodyPr>
          <a:lstStyle/>
          <a:p>
            <a:pPr algn="ctr"/>
            <a:r>
              <a:rPr lang="en-US" altLang="zh-CN" dirty="0"/>
              <a:t>B</a:t>
            </a:r>
            <a:endParaRPr lang="zh-CN" altLang="en-US" sz="2800" b="1" kern="100" dirty="0">
              <a:solidFill>
                <a:srgbClr val="FF0000"/>
              </a:solidFill>
              <a:cs typeface="Times New Roman" panose="02020603050405020304" pitchFamily="18" charset="0"/>
            </a:endParaRPr>
          </a:p>
        </p:txBody>
      </p:sp>
      <p:sp>
        <p:nvSpPr>
          <p:cNvPr id="14" name="文本框 13"/>
          <p:cNvSpPr txBox="1"/>
          <p:nvPr/>
        </p:nvSpPr>
        <p:spPr>
          <a:xfrm>
            <a:off x="940049" y="4234540"/>
            <a:ext cx="423514" cy="523220"/>
          </a:xfrm>
          <a:prstGeom prst="rect">
            <a:avLst/>
          </a:prstGeom>
          <a:noFill/>
        </p:spPr>
        <p:txBody>
          <a:bodyPr wrap="none" rtlCol="0">
            <a:spAutoFit/>
          </a:bodyPr>
          <a:lstStyle/>
          <a:p>
            <a:pPr algn="ctr"/>
            <a:r>
              <a:rPr lang="en-US" altLang="zh-CN" dirty="0"/>
              <a:t>B</a:t>
            </a:r>
            <a:endParaRPr lang="zh-CN" altLang="en-US" sz="2800" b="1" kern="100" dirty="0">
              <a:solidFill>
                <a:srgbClr val="FF0000"/>
              </a:solidFill>
              <a:cs typeface="Times New Roman" panose="02020603050405020304" pitchFamily="18" charset="0"/>
            </a:endParaRPr>
          </a:p>
        </p:txBody>
      </p:sp>
      <p:sp>
        <p:nvSpPr>
          <p:cNvPr id="15" name="文本框 14"/>
          <p:cNvSpPr txBox="1"/>
          <p:nvPr/>
        </p:nvSpPr>
        <p:spPr>
          <a:xfrm>
            <a:off x="910630" y="5420852"/>
            <a:ext cx="444352" cy="523220"/>
          </a:xfrm>
          <a:prstGeom prst="rect">
            <a:avLst/>
          </a:prstGeom>
          <a:noFill/>
        </p:spPr>
        <p:txBody>
          <a:bodyPr wrap="none" rtlCol="0">
            <a:spAutoFit/>
          </a:bodyPr>
          <a:lstStyle/>
          <a:p>
            <a:pPr algn="ctr"/>
            <a:r>
              <a:rPr lang="en-US" altLang="zh-CN" dirty="0"/>
              <a:t>A</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34460127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P spid="8" grpId="0"/>
      <p:bldP spid="10" grpId="0"/>
      <p:bldP spid="12" grpId="0"/>
      <p:bldP spid="13" grpId="0"/>
      <p:bldP spid="14" grpId="0"/>
      <p:bldP spid="15"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1041117"/>
            <a:ext cx="11485848" cy="3323987"/>
          </a:xfrm>
          <a:ln w="19050">
            <a:solidFill>
              <a:schemeClr val="tx1"/>
            </a:solidFill>
          </a:ln>
        </p:spPr>
        <p:txBody>
          <a:bodyPr/>
          <a:lstStyle/>
          <a:p>
            <a:pPr hangingPunct="0">
              <a:spcAft>
                <a:spcPts val="0"/>
              </a:spcAft>
              <a:tabLst>
                <a:tab pos="540385" algn="l"/>
                <a:tab pos="630555" algn="l"/>
                <a:tab pos="4410710" algn="l"/>
                <a:tab pos="5130800" algn="l"/>
                <a:tab pos="729107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Notice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Welcome to be a volunteer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志愿者</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us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Remember to call us beforehand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r>
              <a:rPr lang="en-US" altLang="zh-CN" b="1" dirty="0">
                <a:solidFill>
                  <a:srgbClr val="000000"/>
                </a:solidFill>
                <a:latin typeface="Times New Roman" panose="02020603050405020304" pitchFamily="18" charset="0"/>
                <a:ea typeface="宋体" panose="02010600030101010101" pitchFamily="2" charset="-122"/>
              </a:rPr>
              <a:t>Tel</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rPr>
              <a:t> 025</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rPr>
              <a:t>83217710</a:t>
            </a:r>
          </a:p>
          <a:p>
            <a:endParaRPr lang="en-US" altLang="zh-CN" dirty="0">
              <a:solidFill>
                <a:srgbClr val="000000"/>
              </a:solidFill>
              <a:latin typeface="Times New Roman" panose="02020603050405020304" pitchFamily="18" charset="0"/>
              <a:ea typeface="宋体" panose="02010600030101010101" pitchFamily="2" charset="-122"/>
            </a:endParaRPr>
          </a:p>
        </p:txBody>
      </p:sp>
      <p:pic>
        <p:nvPicPr>
          <p:cNvPr id="5" name="we136.jpg" descr="id:2147489215;FounderCES"/>
          <p:cNvPicPr/>
          <p:nvPr/>
        </p:nvPicPr>
        <p:blipFill>
          <a:blip r:embed="rId2"/>
          <a:stretch>
            <a:fillRect/>
          </a:stretch>
        </p:blipFill>
        <p:spPr>
          <a:xfrm>
            <a:off x="4727054" y="2427853"/>
            <a:ext cx="3775710" cy="1718945"/>
          </a:xfrm>
          <a:prstGeom prst="rect">
            <a:avLst/>
          </a:prstGeom>
        </p:spPr>
      </p:pic>
    </p:spTree>
    <p:extLst>
      <p:ext uri="{BB962C8B-B14F-4D97-AF65-F5344CB8AC3E}">
        <p14:creationId xmlns:p14="http://schemas.microsoft.com/office/powerpoint/2010/main" val="298404621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909310"/>
          </a:xfrm>
        </p:spPr>
        <p:txBody>
          <a:bodyPr/>
          <a:lstStyle/>
          <a:p>
            <a:pPr hangingPunct="0">
              <a:spcAft>
                <a:spcPts val="0"/>
              </a:spcAft>
              <a:tabLst>
                <a:tab pos="539750" algn="l"/>
                <a:tab pos="630238" algn="l"/>
                <a:tab pos="1879600" algn="l"/>
                <a:tab pos="4410075" algn="l"/>
                <a:tab pos="5130800" algn="l"/>
                <a:tab pos="728980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根据海报，判断下列句子正误，用</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879600" algn="l"/>
                <a:tab pos="4410075" algn="l"/>
                <a:tab pos="5130800" algn="l"/>
                <a:tab pos="728980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 Monday, people can visit Nanjing City Wall Museum at 9</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879600" algn="l"/>
                <a:tab pos="4410075" algn="l"/>
                <a:tab pos="5130800" algn="l"/>
                <a:tab pos="72898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879600" algn="l"/>
                <a:tab pos="4410075" algn="l"/>
                <a:tab pos="5130800" algn="l"/>
                <a:tab pos="728980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 can’t make a mini model of the city wall with clay in Nanjing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879600" algn="l"/>
                <a:tab pos="4410075" algn="l"/>
                <a:tab pos="5130800" algn="l"/>
                <a:tab pos="72898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City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Wall Museum</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879600" algn="l"/>
                <a:tab pos="4410075" algn="l"/>
                <a:tab pos="5130800" algn="l"/>
                <a:tab pos="728980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Children can’t eat or drink in this museum</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879600" algn="l"/>
                <a:tab pos="4410075" algn="l"/>
                <a:tab pos="5130800" algn="l"/>
                <a:tab pos="728980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You can call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025-83217710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如果</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you want to be a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volunteer</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879600" algn="l"/>
                <a:tab pos="4410075" algn="l"/>
                <a:tab pos="5130800" algn="l"/>
                <a:tab pos="728980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is not free to visit Nanjing City Wall Museum</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文本框 1"/>
          <p:cNvSpPr txBox="1"/>
          <p:nvPr/>
        </p:nvSpPr>
        <p:spPr>
          <a:xfrm>
            <a:off x="949667" y="1493330"/>
            <a:ext cx="404278" cy="523220"/>
          </a:xfrm>
          <a:prstGeom prst="rect">
            <a:avLst/>
          </a:prstGeom>
          <a:noFill/>
        </p:spPr>
        <p:txBody>
          <a:bodyPr wrap="none" rtlCol="0">
            <a:spAutoFit/>
          </a:bodyPr>
          <a:lstStyle/>
          <a:p>
            <a:pPr algn="ctr"/>
            <a:r>
              <a:rPr lang="en-US" altLang="zh-CN" dirty="0"/>
              <a:t>F</a:t>
            </a:r>
            <a:endParaRPr lang="zh-CN" altLang="en-US" sz="2800" b="1" kern="100" dirty="0">
              <a:solidFill>
                <a:srgbClr val="FF0000"/>
              </a:solidFill>
              <a:cs typeface="Times New Roman" panose="02020603050405020304" pitchFamily="18" charset="0"/>
            </a:endParaRPr>
          </a:p>
        </p:txBody>
      </p:sp>
      <p:sp>
        <p:nvSpPr>
          <p:cNvPr id="3" name="文本框 2"/>
          <p:cNvSpPr txBox="1"/>
          <p:nvPr/>
        </p:nvSpPr>
        <p:spPr>
          <a:xfrm>
            <a:off x="974092" y="2772382"/>
            <a:ext cx="404278" cy="523220"/>
          </a:xfrm>
          <a:prstGeom prst="rect">
            <a:avLst/>
          </a:prstGeom>
          <a:noFill/>
        </p:spPr>
        <p:txBody>
          <a:bodyPr wrap="none" rtlCol="0">
            <a:spAutoFit/>
          </a:bodyPr>
          <a:lstStyle/>
          <a:p>
            <a:pPr algn="ctr"/>
            <a:r>
              <a:rPr lang="en-US" altLang="zh-CN" dirty="0"/>
              <a:t>F</a:t>
            </a:r>
            <a:endParaRPr lang="zh-CN" altLang="en-US" sz="2800" b="1" kern="100" dirty="0">
              <a:solidFill>
                <a:srgbClr val="FF0000"/>
              </a:solidFill>
              <a:cs typeface="Times New Roman" panose="02020603050405020304" pitchFamily="18" charset="0"/>
            </a:endParaRPr>
          </a:p>
        </p:txBody>
      </p:sp>
      <p:sp>
        <p:nvSpPr>
          <p:cNvPr id="5" name="文本框 4"/>
          <p:cNvSpPr txBox="1"/>
          <p:nvPr/>
        </p:nvSpPr>
        <p:spPr>
          <a:xfrm>
            <a:off x="948454" y="4077072"/>
            <a:ext cx="423514" cy="523220"/>
          </a:xfrm>
          <a:prstGeom prst="rect">
            <a:avLst/>
          </a:prstGeom>
          <a:noFill/>
        </p:spPr>
        <p:txBody>
          <a:bodyPr wrap="none" rtlCol="0">
            <a:spAutoFit/>
          </a:bodyPr>
          <a:lstStyle/>
          <a:p>
            <a:pPr algn="ctr"/>
            <a:r>
              <a:rPr lang="en-US" altLang="zh-CN" dirty="0"/>
              <a:t>T</a:t>
            </a:r>
            <a:endParaRPr lang="zh-CN" altLang="en-US" sz="2800" b="1" kern="100" dirty="0">
              <a:solidFill>
                <a:srgbClr val="FF0000"/>
              </a:solidFill>
              <a:cs typeface="Times New Roman" panose="02020603050405020304" pitchFamily="18" charset="0"/>
            </a:endParaRPr>
          </a:p>
        </p:txBody>
      </p:sp>
      <p:sp>
        <p:nvSpPr>
          <p:cNvPr id="6" name="文本框 5"/>
          <p:cNvSpPr txBox="1"/>
          <p:nvPr/>
        </p:nvSpPr>
        <p:spPr>
          <a:xfrm>
            <a:off x="910630" y="4699506"/>
            <a:ext cx="423514" cy="523220"/>
          </a:xfrm>
          <a:prstGeom prst="rect">
            <a:avLst/>
          </a:prstGeom>
          <a:noFill/>
        </p:spPr>
        <p:txBody>
          <a:bodyPr wrap="none" rtlCol="0">
            <a:spAutoFit/>
          </a:bodyPr>
          <a:lstStyle/>
          <a:p>
            <a:pPr algn="ctr"/>
            <a:r>
              <a:rPr lang="en-US" altLang="zh-CN" dirty="0"/>
              <a:t>T</a:t>
            </a:r>
            <a:endParaRPr lang="zh-CN" altLang="en-US" sz="2800" b="1" kern="100" dirty="0">
              <a:solidFill>
                <a:srgbClr val="FF0000"/>
              </a:solidFill>
              <a:cs typeface="Times New Roman" panose="02020603050405020304" pitchFamily="18" charset="0"/>
            </a:endParaRPr>
          </a:p>
        </p:txBody>
      </p:sp>
      <p:sp>
        <p:nvSpPr>
          <p:cNvPr id="7" name="文本框 6"/>
          <p:cNvSpPr txBox="1"/>
          <p:nvPr/>
        </p:nvSpPr>
        <p:spPr>
          <a:xfrm>
            <a:off x="965546" y="5966372"/>
            <a:ext cx="404278" cy="523220"/>
          </a:xfrm>
          <a:prstGeom prst="rect">
            <a:avLst/>
          </a:prstGeom>
          <a:noFill/>
        </p:spPr>
        <p:txBody>
          <a:bodyPr wrap="none" rtlCol="0">
            <a:spAutoFit/>
          </a:bodyPr>
          <a:lstStyle/>
          <a:p>
            <a:pPr algn="ctr"/>
            <a:r>
              <a:rPr lang="en-US" altLang="zh-CN" dirty="0"/>
              <a:t>F</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11761489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5" grpId="0"/>
      <p:bldP spid="6" grpId="0"/>
      <p:bldP spid="7"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2677656"/>
          </a:xfrm>
        </p:spPr>
        <p:txBody>
          <a:bodyPr/>
          <a:lstStyle/>
          <a:p>
            <a:pPr algn="ct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Animals make our world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colourful</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But many of them are becoming rare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稀有的</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 need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需要</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protect them</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There are some rare animals living in China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Let’s meet some of them</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91942092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53997169"/>
              </p:ext>
            </p:extLst>
          </p:nvPr>
        </p:nvGraphicFramePr>
        <p:xfrm>
          <a:off x="334566" y="980728"/>
          <a:ext cx="11521280" cy="5349240"/>
        </p:xfrm>
        <a:graphic>
          <a:graphicData uri="http://schemas.openxmlformats.org/drawingml/2006/table">
            <a:tbl>
              <a:tblPr firstRow="1" firstCol="1" bandRow="1"/>
              <a:tblGrid>
                <a:gridCol w="2664296">
                  <a:extLst>
                    <a:ext uri="{9D8B030D-6E8A-4147-A177-3AD203B41FA5}">
                      <a16:colId xmlns:a16="http://schemas.microsoft.com/office/drawing/2014/main" val="1821805882"/>
                    </a:ext>
                  </a:extLst>
                </a:gridCol>
                <a:gridCol w="2088232">
                  <a:extLst>
                    <a:ext uri="{9D8B030D-6E8A-4147-A177-3AD203B41FA5}">
                      <a16:colId xmlns:a16="http://schemas.microsoft.com/office/drawing/2014/main" val="1800557424"/>
                    </a:ext>
                  </a:extLst>
                </a:gridCol>
                <a:gridCol w="6768752">
                  <a:extLst>
                    <a:ext uri="{9D8B030D-6E8A-4147-A177-3AD203B41FA5}">
                      <a16:colId xmlns:a16="http://schemas.microsoft.com/office/drawing/2014/main" val="2427768898"/>
                    </a:ext>
                  </a:extLst>
                </a:gridCol>
              </a:tblGrid>
              <a:tr h="1584176">
                <a:tc>
                  <a:txBody>
                    <a:bodyPr/>
                    <a:lstStyle/>
                    <a:p>
                      <a:pPr algn="just" hangingPunct="0">
                        <a:lnSpc>
                          <a:spcPct val="150000"/>
                        </a:lnSpc>
                        <a:spcAft>
                          <a:spcPts val="0"/>
                        </a:spcAft>
                        <a:tabLst>
                          <a:tab pos="540385" algn="l"/>
                          <a:tab pos="630555" algn="l"/>
                          <a:tab pos="4410710" algn="l"/>
                          <a:tab pos="5130800" algn="l"/>
                          <a:tab pos="7291070" algn="l"/>
                        </a:tabLst>
                      </a:pP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Smart</a:t>
                      </a:r>
                      <a:r>
                        <a:rPr lang="en-US" sz="2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skywalker</a:t>
                      </a:r>
                      <a:r>
                        <a:rPr lang="zh-CN"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hylobates</a:t>
                      </a:r>
                      <a:r>
                        <a:rPr lang="en-US" sz="2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hoolock</a:t>
                      </a:r>
                      <a:r>
                        <a:rPr lang="zh-CN"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白眉长臂猿</a:t>
                      </a:r>
                      <a:r>
                        <a:rPr lang="zh-CN"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p>
                  </a:txBody>
                  <a:tcPr marL="47145" marR="471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540385" algn="l"/>
                          <a:tab pos="630555" algn="l"/>
                          <a:tab pos="4410710" algn="l"/>
                          <a:tab pos="5130800" algn="l"/>
                          <a:tab pos="7291070" algn="l"/>
                        </a:tabLst>
                      </a:pPr>
                      <a:endPar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540385" algn="l"/>
                          <a:tab pos="630555" algn="l"/>
                          <a:tab pos="4410710" algn="l"/>
                          <a:tab pos="5130800" algn="l"/>
                          <a:tab pos="7291070" algn="l"/>
                        </a:tabLst>
                      </a:pP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live</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in</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rainforests</a:t>
                      </a:r>
                      <a:r>
                        <a:rPr 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6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雨林</a:t>
                      </a:r>
                      <a:r>
                        <a:rPr 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in</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southwest</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of</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China</a:t>
                      </a:r>
                      <a:r>
                        <a:rPr lang="en-US" sz="26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Look</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my</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heavy</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white</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eyebrows</a:t>
                      </a:r>
                      <a:r>
                        <a:rPr 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Do</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look</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like</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an</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old</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man?</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also</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have</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two</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long</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arms</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and</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my</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hands</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look</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like</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hooks</a:t>
                      </a:r>
                      <a:r>
                        <a:rPr 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6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钩子</a:t>
                      </a:r>
                      <a:r>
                        <a:rPr 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6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often</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swing</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from</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tree</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tree</a:t>
                      </a:r>
                      <a:r>
                        <a:rPr lang="en-US" sz="26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7145" marR="471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78794510"/>
                  </a:ext>
                </a:extLst>
              </a:tr>
              <a:tr h="1810385">
                <a:tc>
                  <a:txBody>
                    <a:bodyPr/>
                    <a:lstStyle/>
                    <a:p>
                      <a:pPr algn="just" hangingPunct="0">
                        <a:lnSpc>
                          <a:spcPct val="150000"/>
                        </a:lnSpc>
                        <a:spcAft>
                          <a:spcPts val="0"/>
                        </a:spcAft>
                        <a:tabLst>
                          <a:tab pos="540385" algn="l"/>
                          <a:tab pos="630555" algn="l"/>
                          <a:tab pos="4410710" algn="l"/>
                          <a:tab pos="5130800" algn="l"/>
                          <a:tab pos="7291070" algn="l"/>
                        </a:tabLst>
                      </a:pP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Strong</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flyer</a:t>
                      </a:r>
                      <a:r>
                        <a:rPr 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p>
                    <a:p>
                      <a:pPr algn="just" hangingPunct="0">
                        <a:lnSpc>
                          <a:spcPct val="150000"/>
                        </a:lnSpc>
                        <a:spcAft>
                          <a:spcPts val="0"/>
                        </a:spcAft>
                        <a:tabLst>
                          <a:tab pos="540385" algn="l"/>
                          <a:tab pos="630555" algn="l"/>
                          <a:tab pos="4410710" algn="l"/>
                          <a:tab pos="5130800" algn="l"/>
                          <a:tab pos="7291070" algn="l"/>
                        </a:tabLst>
                      </a:pPr>
                      <a:r>
                        <a:rPr lang="en-US" sz="26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Red</a:t>
                      </a:r>
                      <a:r>
                        <a:rPr lang="en-US" altLang="zh-CN" sz="26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6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footed</a:t>
                      </a:r>
                      <a:r>
                        <a:rPr lang="en-US" sz="2600"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booby</a:t>
                      </a:r>
                      <a:endParaRPr 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40385" algn="l"/>
                          <a:tab pos="630555" algn="l"/>
                          <a:tab pos="4410710" algn="l"/>
                          <a:tab pos="5130800" algn="l"/>
                          <a:tab pos="7291070" algn="l"/>
                        </a:tabLst>
                      </a:pPr>
                      <a:r>
                        <a:rPr 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6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红脚鲣鸟</a:t>
                      </a:r>
                      <a:r>
                        <a:rPr 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p>
                  </a:txBody>
                  <a:tcPr marL="47145" marR="471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540385" algn="l"/>
                          <a:tab pos="630555" algn="l"/>
                          <a:tab pos="4410710" algn="l"/>
                          <a:tab pos="5130800" algn="l"/>
                          <a:tab pos="7291070" algn="l"/>
                        </a:tabLst>
                      </a:pPr>
                      <a:endPar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540385" algn="l"/>
                          <a:tab pos="630555" algn="l"/>
                          <a:tab pos="4410710" algn="l"/>
                          <a:tab pos="5130800" algn="l"/>
                          <a:tab pos="7291070" algn="l"/>
                        </a:tabLst>
                      </a:pP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have</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two</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big</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red</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feet</a:t>
                      </a:r>
                      <a:r>
                        <a:rPr lang="en-US" sz="26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That</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is</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why</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am</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called</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red</a:t>
                      </a:r>
                      <a:r>
                        <a:rPr lang="en-US" altLang="zh-CN" sz="26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6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footed</a:t>
                      </a:r>
                      <a:r>
                        <a:rPr lang="en-US" sz="2600"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booby</a:t>
                      </a:r>
                      <a:r>
                        <a:rPr lang="en-US" sz="26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My</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home</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is</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on</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Xisha</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Islands</a:t>
                      </a:r>
                      <a:r>
                        <a:rPr lang="en-US" sz="26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am</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good</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flying</a:t>
                      </a:r>
                      <a:r>
                        <a:rPr lang="en-US" sz="26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often</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fly</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long</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way</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hunt</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for</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fish</a:t>
                      </a:r>
                      <a:r>
                        <a:rPr lang="en-US" sz="26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7145" marR="471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503273"/>
                  </a:ext>
                </a:extLst>
              </a:tr>
            </a:tbl>
          </a:graphicData>
        </a:graphic>
      </p:graphicFrame>
      <p:pic>
        <p:nvPicPr>
          <p:cNvPr id="1026" name="we137.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36686" y="1741820"/>
            <a:ext cx="2009775" cy="1733550"/>
          </a:xfrm>
          <a:prstGeom prst="rect">
            <a:avLst/>
          </a:prstGeom>
          <a:noFill/>
          <a:extLst>
            <a:ext uri="{909E8E84-426E-40DD-AFC4-6F175D3DCCD1}">
              <a14:hiddenFill xmlns:a14="http://schemas.microsoft.com/office/drawing/2010/main">
                <a:solidFill>
                  <a:srgbClr val="FFFFFF"/>
                </a:solidFill>
              </a14:hiddenFill>
            </a:ext>
          </a:extLst>
        </p:spPr>
      </p:pic>
      <p:pic>
        <p:nvPicPr>
          <p:cNvPr id="1025" name="we138.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23432" y="4293096"/>
            <a:ext cx="1600200" cy="1714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6410260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2677656"/>
          </a:xfrm>
        </p:spPr>
        <p:txBody>
          <a:bodyPr/>
          <a:lstStyle/>
          <a:p>
            <a:pPr hangingPunct="0">
              <a:spcAft>
                <a:spcPts val="0"/>
              </a:spcAft>
              <a:tabLst>
                <a:tab pos="539750" algn="l"/>
                <a:tab pos="630238" algn="l"/>
                <a:tab pos="1879600" algn="l"/>
                <a:tab pos="4410075" algn="l"/>
                <a:tab pos="5130800" algn="l"/>
                <a:tab pos="728980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根据短文内容，选择正确的选项。（</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879600" algn="l"/>
                <a:tab pos="4410075" algn="l"/>
                <a:tab pos="5130800" algn="l"/>
                <a:tab pos="728980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hylobates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hoolock</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has two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eyebrows and two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879600" algn="l"/>
                <a:tab pos="4410075" algn="l"/>
                <a:tab pos="5130800" algn="l"/>
                <a:tab pos="72898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arms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879600" algn="l"/>
                <a:tab pos="4410075" algn="l"/>
                <a:tab pos="5130800" algn="l"/>
                <a:tab pos="72898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black;strong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red;long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white;long</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550590" y="3410521"/>
            <a:ext cx="11296112" cy="2031325"/>
          </a:xfrm>
          <a:prstGeom prst="rect">
            <a:avLst/>
          </a:prstGeom>
        </p:spPr>
        <p:txBody>
          <a:bodyPr wrap="square">
            <a:spAutoFit/>
          </a:bodyPr>
          <a:lstStyle/>
          <a:p>
            <a:pPr algn="just">
              <a:lnSpc>
                <a:spcPct val="150000"/>
              </a:lnSpc>
              <a:spcAft>
                <a:spcPts val="0"/>
              </a:spcAft>
            </a:pPr>
            <a:r>
              <a:rPr lang="zh-CN" altLang="zh-CN" dirty="0">
                <a:cs typeface="Times New Roman" panose="02020603050405020304" pitchFamily="18" charset="0"/>
              </a:rPr>
              <a:t>从白眉长臂猿介绍中的</a:t>
            </a:r>
            <a:r>
              <a:rPr lang="en-US" altLang="zh-CN" dirty="0">
                <a:cs typeface="Times New Roman" panose="02020603050405020304" pitchFamily="18" charset="0"/>
              </a:rPr>
              <a:t>“Look at my heavy white eyebrows</a:t>
            </a:r>
            <a:r>
              <a:rPr lang="zh-CN" altLang="zh-CN" dirty="0">
                <a:cs typeface="Times New Roman" panose="02020603050405020304" pitchFamily="18" charset="0"/>
              </a:rPr>
              <a:t>！</a:t>
            </a:r>
            <a:r>
              <a:rPr lang="en-US" altLang="zh-CN" dirty="0">
                <a:cs typeface="Times New Roman" panose="02020603050405020304" pitchFamily="18" charset="0"/>
              </a:rPr>
              <a:t>”</a:t>
            </a:r>
            <a:r>
              <a:rPr lang="zh-CN" altLang="zh-CN" dirty="0">
                <a:cs typeface="Times New Roman" panose="02020603050405020304" pitchFamily="18" charset="0"/>
              </a:rPr>
              <a:t>和</a:t>
            </a:r>
            <a:r>
              <a:rPr lang="en-US" altLang="zh-CN" dirty="0">
                <a:cs typeface="Times New Roman" panose="02020603050405020304" pitchFamily="18" charset="0"/>
              </a:rPr>
              <a:t>“I also have two long arms”</a:t>
            </a:r>
            <a:r>
              <a:rPr lang="zh-CN" altLang="zh-CN" dirty="0">
                <a:cs typeface="Times New Roman" panose="02020603050405020304" pitchFamily="18" charset="0"/>
              </a:rPr>
              <a:t>可知，白眉长臂猿有白色的眉毛和长长的手臂，故选</a:t>
            </a:r>
            <a:r>
              <a:rPr lang="en-US" altLang="zh-CN" dirty="0">
                <a:cs typeface="Times New Roman" panose="02020603050405020304" pitchFamily="18" charset="0"/>
              </a:rPr>
              <a:t>C</a:t>
            </a:r>
            <a:r>
              <a:rPr lang="zh-CN" altLang="zh-CN" dirty="0">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3" name="文本框 2"/>
          <p:cNvSpPr txBox="1"/>
          <p:nvPr/>
        </p:nvSpPr>
        <p:spPr>
          <a:xfrm>
            <a:off x="898326" y="1484784"/>
            <a:ext cx="444352" cy="523220"/>
          </a:xfrm>
          <a:prstGeom prst="rect">
            <a:avLst/>
          </a:prstGeom>
          <a:noFill/>
        </p:spPr>
        <p:txBody>
          <a:bodyPr wrap="none" rtlCol="0">
            <a:spAutoFit/>
          </a:bodyPr>
          <a:lstStyle/>
          <a:p>
            <a:pPr algn="ctr"/>
            <a:r>
              <a:rPr lang="en-US" altLang="zh-CN" dirty="0"/>
              <a:t>C</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34981168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4524315"/>
          </a:xfrm>
        </p:spPr>
        <p:txBody>
          <a:bodyPr/>
          <a:lstStyle/>
          <a:p>
            <a:pPr hangingPunct="0">
              <a:spcAft>
                <a:spcPts val="0"/>
              </a:spcAft>
              <a:tabLst>
                <a:tab pos="539750" algn="l"/>
                <a:tab pos="630238" algn="l"/>
                <a:tab pos="1879600" algn="l"/>
                <a:tab pos="4410075" algn="l"/>
                <a:tab pos="5130800" algn="l"/>
                <a:tab pos="728980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Where does the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red-footed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booby live?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879600" algn="l"/>
                <a:tab pos="4410075" algn="l"/>
                <a:tab pos="5130800" algn="l"/>
                <a:tab pos="72898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the rainforests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the warm sea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879600" algn="l"/>
                <a:tab pos="4410075" algn="l"/>
                <a:tab pos="5130800" algn="l"/>
                <a:tab pos="72898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 the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Xisha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Islands</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hangingPunct="0">
              <a:spcAft>
                <a:spcPts val="0"/>
              </a:spcAft>
              <a:tabLst>
                <a:tab pos="539750" algn="l"/>
                <a:tab pos="630238" algn="l"/>
                <a:tab pos="1879600" algn="l"/>
                <a:tab pos="4410075" algn="l"/>
                <a:tab pos="5130800" algn="l"/>
                <a:tab pos="7289800" algn="l"/>
              </a:tabLst>
            </a:pPr>
            <a:endPar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539750" algn="l"/>
                <a:tab pos="630238" algn="l"/>
                <a:tab pos="1879600" algn="l"/>
                <a:tab pos="4410075" algn="l"/>
                <a:tab pos="5130800" algn="l"/>
                <a:tab pos="7289800" algn="l"/>
              </a:tabLst>
            </a:pPr>
            <a:endParaRPr lang="en-US" altLang="zh-CN" sz="1200"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539750" algn="l"/>
                <a:tab pos="630238" algn="l"/>
                <a:tab pos="1879600" algn="l"/>
                <a:tab pos="4410075" algn="l"/>
                <a:tab pos="5130800" algn="l"/>
                <a:tab pos="7289800" algn="l"/>
              </a:tabLst>
            </a:pP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879600" algn="l"/>
                <a:tab pos="4410075" algn="l"/>
                <a:tab pos="5130800" algn="l"/>
                <a:tab pos="728980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red-footed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booby is good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879600" algn="l"/>
                <a:tab pos="4410075" algn="l"/>
                <a:tab pos="5130800" algn="l"/>
                <a:tab pos="72898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swinging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flying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swimming</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555476" y="2628366"/>
            <a:ext cx="11277305" cy="1384995"/>
          </a:xfrm>
          <a:prstGeom prst="rect">
            <a:avLst/>
          </a:prstGeom>
        </p:spPr>
        <p:txBody>
          <a:bodyPr wrap="square">
            <a:spAutoFit/>
          </a:bodyPr>
          <a:lstStyle/>
          <a:p>
            <a:pPr algn="just">
              <a:lnSpc>
                <a:spcPct val="150000"/>
              </a:lnSpc>
              <a:spcAft>
                <a:spcPts val="0"/>
              </a:spcAft>
            </a:pPr>
            <a:r>
              <a:rPr lang="zh-CN" altLang="zh-CN" dirty="0">
                <a:cs typeface="Times New Roman" panose="02020603050405020304" pitchFamily="18" charset="0"/>
              </a:rPr>
              <a:t>红脚鲣鸟介绍里提到</a:t>
            </a:r>
            <a:r>
              <a:rPr lang="en-US" altLang="zh-CN" dirty="0">
                <a:cs typeface="Times New Roman" panose="02020603050405020304" pitchFamily="18" charset="0"/>
              </a:rPr>
              <a:t>“My home is on the </a:t>
            </a:r>
            <a:r>
              <a:rPr lang="en-US" altLang="zh-CN" dirty="0" err="1">
                <a:cs typeface="Times New Roman" panose="02020603050405020304" pitchFamily="18" charset="0"/>
              </a:rPr>
              <a:t>Xisha</a:t>
            </a:r>
            <a:r>
              <a:rPr lang="en-US" altLang="zh-CN" dirty="0">
                <a:cs typeface="Times New Roman" panose="02020603050405020304" pitchFamily="18" charset="0"/>
              </a:rPr>
              <a:t> Islands.”</a:t>
            </a:r>
            <a:r>
              <a:rPr lang="zh-CN" altLang="zh-CN" dirty="0">
                <a:cs typeface="Times New Roman" panose="02020603050405020304" pitchFamily="18" charset="0"/>
              </a:rPr>
              <a:t>，即红脚鲣鸟生活在西沙群岛，故选</a:t>
            </a:r>
            <a:r>
              <a:rPr lang="en-US" altLang="zh-CN" dirty="0">
                <a:cs typeface="Times New Roman" panose="02020603050405020304" pitchFamily="18" charset="0"/>
              </a:rPr>
              <a:t>C</a:t>
            </a:r>
            <a:r>
              <a:rPr lang="zh-CN" altLang="zh-CN" dirty="0">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3" name="矩形 2"/>
          <p:cNvSpPr/>
          <p:nvPr/>
        </p:nvSpPr>
        <p:spPr>
          <a:xfrm>
            <a:off x="536670" y="5085184"/>
            <a:ext cx="11391184" cy="1384995"/>
          </a:xfrm>
          <a:prstGeom prst="rect">
            <a:avLst/>
          </a:prstGeom>
        </p:spPr>
        <p:txBody>
          <a:bodyPr wrap="square">
            <a:spAutoFit/>
          </a:bodyPr>
          <a:lstStyle/>
          <a:p>
            <a:pPr algn="just">
              <a:lnSpc>
                <a:spcPct val="150000"/>
              </a:lnSpc>
              <a:spcAft>
                <a:spcPts val="0"/>
              </a:spcAft>
            </a:pPr>
            <a:r>
              <a:rPr lang="zh-CN" altLang="zh-CN" dirty="0">
                <a:cs typeface="Times New Roman" panose="02020603050405020304" pitchFamily="18" charset="0"/>
              </a:rPr>
              <a:t>根据红脚鲣鸟介绍中的</a:t>
            </a:r>
            <a:r>
              <a:rPr lang="en-US" altLang="zh-CN" dirty="0">
                <a:cs typeface="Times New Roman" panose="02020603050405020304" pitchFamily="18" charset="0"/>
              </a:rPr>
              <a:t>“I am good at flying.”</a:t>
            </a:r>
            <a:r>
              <a:rPr lang="zh-CN" altLang="zh-CN" dirty="0">
                <a:cs typeface="Times New Roman" panose="02020603050405020304" pitchFamily="18" charset="0"/>
              </a:rPr>
              <a:t>，可知红脚鲣鸟擅长飞行，故选</a:t>
            </a:r>
            <a:r>
              <a:rPr lang="en-US" altLang="zh-CN" dirty="0">
                <a:cs typeface="Times New Roman" panose="02020603050405020304" pitchFamily="18" charset="0"/>
              </a:rPr>
              <a:t>B</a:t>
            </a:r>
            <a:r>
              <a:rPr lang="zh-CN" altLang="zh-CN" dirty="0">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5" name="文本框 4"/>
          <p:cNvSpPr txBox="1"/>
          <p:nvPr/>
        </p:nvSpPr>
        <p:spPr>
          <a:xfrm>
            <a:off x="974092" y="819620"/>
            <a:ext cx="444352" cy="523220"/>
          </a:xfrm>
          <a:prstGeom prst="rect">
            <a:avLst/>
          </a:prstGeom>
          <a:noFill/>
        </p:spPr>
        <p:txBody>
          <a:bodyPr wrap="none" rtlCol="0">
            <a:spAutoFit/>
          </a:bodyPr>
          <a:lstStyle/>
          <a:p>
            <a:pPr algn="ctr"/>
            <a:r>
              <a:rPr lang="en-US" altLang="zh-CN" dirty="0"/>
              <a:t>C</a:t>
            </a:r>
            <a:endParaRPr lang="zh-CN" altLang="en-US" sz="2800" b="1" kern="100" dirty="0">
              <a:solidFill>
                <a:srgbClr val="FF0000"/>
              </a:solidFill>
              <a:cs typeface="Times New Roman" panose="02020603050405020304" pitchFamily="18" charset="0"/>
            </a:endParaRPr>
          </a:p>
        </p:txBody>
      </p:sp>
      <p:sp>
        <p:nvSpPr>
          <p:cNvPr id="6" name="文本框 5"/>
          <p:cNvSpPr txBox="1"/>
          <p:nvPr/>
        </p:nvSpPr>
        <p:spPr>
          <a:xfrm>
            <a:off x="940049" y="3941602"/>
            <a:ext cx="423514" cy="523220"/>
          </a:xfrm>
          <a:prstGeom prst="rect">
            <a:avLst/>
          </a:prstGeom>
          <a:noFill/>
        </p:spPr>
        <p:txBody>
          <a:bodyPr wrap="none" rtlCol="0">
            <a:spAutoFit/>
          </a:bodyPr>
          <a:lstStyle/>
          <a:p>
            <a:pPr algn="ctr"/>
            <a:r>
              <a:rPr lang="en-US" altLang="zh-CN" dirty="0"/>
              <a:t>B</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35304687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5" grpId="0"/>
      <p:bldP spid="6"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3785652"/>
          </a:xfrm>
        </p:spPr>
        <p:txBody>
          <a:bodyPr/>
          <a:lstStyle/>
          <a:p>
            <a:pPr hangingPunct="0">
              <a:spcAft>
                <a:spcPts val="0"/>
              </a:spcAft>
              <a:tabLst>
                <a:tab pos="1879600" algn="l"/>
                <a:tab pos="5203825" algn="l"/>
                <a:tab pos="986155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 should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应该</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rare animals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1879600" algn="l"/>
                <a:tab pos="5203825" algn="l"/>
                <a:tab pos="986155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find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raise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饲养</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protect</a:t>
            </a:r>
            <a:endPar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1879600" algn="l"/>
                <a:tab pos="5203825" algn="l"/>
                <a:tab pos="9861550" algn="l"/>
              </a:tabLst>
            </a:pPr>
            <a:endPar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1879600" algn="l"/>
                <a:tab pos="5203825" algn="l"/>
                <a:tab pos="9861550" algn="l"/>
              </a:tabLst>
            </a:pPr>
            <a:endPar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1879600" algn="l"/>
                <a:tab pos="5203825" algn="l"/>
                <a:tab pos="9861550" algn="l"/>
              </a:tabLst>
            </a:pPr>
            <a:endPar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1879600" algn="l"/>
                <a:tab pos="5203825" algn="l"/>
                <a:tab pos="9861550" algn="l"/>
              </a:tabLst>
            </a:pPr>
            <a:endPar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1879600" algn="l"/>
                <a:tab pos="5203825" algn="l"/>
                <a:tab pos="9861550" algn="l"/>
              </a:tabLst>
            </a:pP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What’s the best title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标题</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for this passage?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tabLst>
                <a:tab pos="1879600" algn="l"/>
                <a:tab pos="5203825" algn="l"/>
                <a:tab pos="9861550" algn="l"/>
              </a:tabLst>
            </a:pPr>
            <a:r>
              <a:rPr lang="en-US" altLang="zh-CN" dirty="0">
                <a:solidFill>
                  <a:srgbClr val="000000"/>
                </a:solidFill>
                <a:latin typeface="Times New Roman" panose="02020603050405020304" pitchFamily="18" charset="0"/>
                <a:ea typeface="宋体" panose="02010600030101010101" pitchFamily="2" charset="-122"/>
              </a:rPr>
              <a:t>	</a:t>
            </a:r>
            <a:r>
              <a:rPr lang="en-US" altLang="zh-CN" dirty="0" smtClean="0">
                <a:solidFill>
                  <a:srgbClr val="000000"/>
                </a:solidFill>
                <a:latin typeface="Times New Roman" panose="02020603050405020304" pitchFamily="18" charset="0"/>
                <a:ea typeface="宋体" panose="02010600030101010101" pitchFamily="2" charset="-122"/>
              </a:rPr>
              <a:t>A</a:t>
            </a:r>
            <a:r>
              <a:rPr lang="en-US" altLang="zh-CN" dirty="0">
                <a:solidFill>
                  <a:srgbClr val="000000"/>
                </a:solidFill>
                <a:latin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rPr>
              <a:t> Smart </a:t>
            </a:r>
            <a:r>
              <a:rPr lang="en-US" altLang="zh-CN" dirty="0" err="1">
                <a:solidFill>
                  <a:srgbClr val="000000"/>
                </a:solidFill>
                <a:latin typeface="Times New Roman" panose="02020603050405020304" pitchFamily="18" charset="0"/>
                <a:ea typeface="宋体" panose="02010600030101010101" pitchFamily="2" charset="-122"/>
              </a:rPr>
              <a:t>skywalker</a:t>
            </a:r>
            <a:r>
              <a:rPr lang="en-US" altLang="zh-CN" dirty="0">
                <a:solidFill>
                  <a:srgbClr val="000000"/>
                </a:solidFill>
                <a:latin typeface="Times New Roman" panose="02020603050405020304" pitchFamily="18" charset="0"/>
                <a:ea typeface="宋体" panose="02010600030101010101" pitchFamily="2" charset="-122"/>
              </a:rPr>
              <a:t>	B</a:t>
            </a:r>
            <a:r>
              <a:rPr lang="en-US" altLang="zh-CN" dirty="0">
                <a:solidFill>
                  <a:srgbClr val="000000"/>
                </a:solidFill>
                <a:latin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rPr>
              <a:t> China’s rare </a:t>
            </a:r>
            <a:r>
              <a:rPr lang="en-US" altLang="zh-CN" dirty="0" smtClean="0">
                <a:solidFill>
                  <a:srgbClr val="000000"/>
                </a:solidFill>
                <a:latin typeface="Times New Roman" panose="02020603050405020304" pitchFamily="18" charset="0"/>
                <a:ea typeface="宋体" panose="02010600030101010101" pitchFamily="2" charset="-122"/>
              </a:rPr>
              <a:t>animals   C</a:t>
            </a:r>
            <a:r>
              <a:rPr lang="en-US" altLang="zh-CN" dirty="0" smtClean="0">
                <a:solidFill>
                  <a:srgbClr val="000000"/>
                </a:solidFill>
                <a:latin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rPr>
              <a:t> Strong </a:t>
            </a:r>
            <a:r>
              <a:rPr lang="en-US" altLang="zh-CN" dirty="0"/>
              <a:t>flyer</a:t>
            </a:r>
            <a:endParaRPr lang="zh-CN" altLang="en-US" dirty="0"/>
          </a:p>
        </p:txBody>
      </p:sp>
      <p:sp>
        <p:nvSpPr>
          <p:cNvPr id="2" name="矩形 1"/>
          <p:cNvSpPr/>
          <p:nvPr/>
        </p:nvSpPr>
        <p:spPr>
          <a:xfrm>
            <a:off x="478582" y="1908286"/>
            <a:ext cx="11368120" cy="1384995"/>
          </a:xfrm>
          <a:prstGeom prst="rect">
            <a:avLst/>
          </a:prstGeom>
        </p:spPr>
        <p:txBody>
          <a:bodyPr wrap="square">
            <a:spAutoFit/>
          </a:bodyPr>
          <a:lstStyle/>
          <a:p>
            <a:pPr algn="just">
              <a:lnSpc>
                <a:spcPct val="150000"/>
              </a:lnSpc>
              <a:spcAft>
                <a:spcPts val="0"/>
              </a:spcAft>
            </a:pPr>
            <a:r>
              <a:rPr lang="zh-CN" altLang="zh-CN" dirty="0">
                <a:cs typeface="Times New Roman" panose="02020603050405020304" pitchFamily="18" charset="0"/>
              </a:rPr>
              <a:t>由短文开头</a:t>
            </a:r>
            <a:r>
              <a:rPr lang="en-US" altLang="zh-CN" dirty="0">
                <a:cs typeface="Times New Roman" panose="02020603050405020304" pitchFamily="18" charset="0"/>
              </a:rPr>
              <a:t>“But many of them are becoming rare. We need to protect them.” </a:t>
            </a:r>
            <a:r>
              <a:rPr lang="zh-CN" altLang="zh-CN" dirty="0">
                <a:cs typeface="Times New Roman" panose="02020603050405020304" pitchFamily="18" charset="0"/>
              </a:rPr>
              <a:t>可知，我们应该保护珍稀动物，故选</a:t>
            </a:r>
            <a:r>
              <a:rPr lang="en-US" altLang="zh-CN" dirty="0">
                <a:cs typeface="Times New Roman" panose="02020603050405020304" pitchFamily="18" charset="0"/>
              </a:rPr>
              <a:t>C</a:t>
            </a:r>
            <a:r>
              <a:rPr lang="zh-CN" altLang="zh-CN" dirty="0">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3" name="矩形 2"/>
          <p:cNvSpPr/>
          <p:nvPr/>
        </p:nvSpPr>
        <p:spPr>
          <a:xfrm>
            <a:off x="478582" y="4428566"/>
            <a:ext cx="11368120" cy="2031325"/>
          </a:xfrm>
          <a:prstGeom prst="rect">
            <a:avLst/>
          </a:prstGeom>
        </p:spPr>
        <p:txBody>
          <a:bodyPr wrap="square">
            <a:spAutoFit/>
          </a:bodyPr>
          <a:lstStyle/>
          <a:p>
            <a:pPr algn="just">
              <a:lnSpc>
                <a:spcPct val="150000"/>
              </a:lnSpc>
              <a:spcAft>
                <a:spcPts val="0"/>
              </a:spcAft>
            </a:pPr>
            <a:r>
              <a:rPr lang="zh-CN" altLang="zh-CN" dirty="0">
                <a:cs typeface="Times New Roman" panose="02020603050405020304" pitchFamily="18" charset="0"/>
              </a:rPr>
              <a:t>文章介绍了中国的两种珍稀动物</a:t>
            </a:r>
            <a:r>
              <a:rPr lang="en-US" altLang="zh-CN" dirty="0">
                <a:cs typeface="Times New Roman" panose="02020603050405020304" pitchFamily="18" charset="0"/>
              </a:rPr>
              <a:t>——</a:t>
            </a:r>
            <a:r>
              <a:rPr lang="zh-CN" altLang="zh-CN" dirty="0">
                <a:cs typeface="Times New Roman" panose="02020603050405020304" pitchFamily="18" charset="0"/>
              </a:rPr>
              <a:t>白眉长臂猿和红脚鲣鸟，</a:t>
            </a:r>
            <a:r>
              <a:rPr lang="en-US" altLang="zh-CN" dirty="0">
                <a:cs typeface="Times New Roman" panose="02020603050405020304" pitchFamily="18" charset="0"/>
              </a:rPr>
              <a:t>A</a:t>
            </a:r>
            <a:r>
              <a:rPr lang="zh-CN" altLang="zh-CN" dirty="0">
                <a:cs typeface="Times New Roman" panose="02020603050405020304" pitchFamily="18" charset="0"/>
              </a:rPr>
              <a:t>选项只是白眉长臂猿的称呼，</a:t>
            </a:r>
            <a:r>
              <a:rPr lang="en-US" altLang="zh-CN" dirty="0">
                <a:cs typeface="Times New Roman" panose="02020603050405020304" pitchFamily="18" charset="0"/>
              </a:rPr>
              <a:t>C</a:t>
            </a:r>
            <a:r>
              <a:rPr lang="zh-CN" altLang="zh-CN" dirty="0">
                <a:cs typeface="Times New Roman" panose="02020603050405020304" pitchFamily="18" charset="0"/>
              </a:rPr>
              <a:t>选项只是红脚鲣鸟的称呼，</a:t>
            </a:r>
            <a:r>
              <a:rPr lang="en-US" altLang="zh-CN" dirty="0">
                <a:cs typeface="Times New Roman" panose="02020603050405020304" pitchFamily="18" charset="0"/>
              </a:rPr>
              <a:t>B</a:t>
            </a:r>
            <a:r>
              <a:rPr lang="zh-CN" altLang="zh-CN" dirty="0">
                <a:cs typeface="Times New Roman" panose="02020603050405020304" pitchFamily="18" charset="0"/>
              </a:rPr>
              <a:t>选项</a:t>
            </a:r>
            <a:r>
              <a:rPr lang="en-US" altLang="zh-CN" dirty="0">
                <a:cs typeface="Times New Roman" panose="02020603050405020304" pitchFamily="18" charset="0"/>
              </a:rPr>
              <a:t> “China’s rare animals</a:t>
            </a:r>
            <a:r>
              <a:rPr lang="en-US" altLang="zh-CN" dirty="0">
                <a:ea typeface="Times New Roman" panose="02020603050405020304" pitchFamily="18" charset="0"/>
                <a:cs typeface="Times New Roman" panose="02020603050405020304" pitchFamily="18" charset="0"/>
              </a:rPr>
              <a:t>(</a:t>
            </a:r>
            <a:r>
              <a:rPr lang="zh-CN" altLang="zh-CN" dirty="0">
                <a:ea typeface="楷体" panose="02010609060101010101" pitchFamily="49" charset="-122"/>
                <a:cs typeface="Times New Roman" panose="02020603050405020304" pitchFamily="18" charset="0"/>
              </a:rPr>
              <a:t>中国的珍稀动物</a:t>
            </a:r>
            <a:r>
              <a:rPr lang="en-US" altLang="zh-CN" dirty="0">
                <a:ea typeface="Times New Roman" panose="02020603050405020304" pitchFamily="18" charset="0"/>
                <a:cs typeface="Times New Roman" panose="02020603050405020304" pitchFamily="18" charset="0"/>
              </a:rPr>
              <a:t>)</a:t>
            </a:r>
            <a:r>
              <a:rPr lang="en-US" altLang="zh-CN" dirty="0">
                <a:cs typeface="Times New Roman" panose="02020603050405020304" pitchFamily="18" charset="0"/>
              </a:rPr>
              <a:t>” </a:t>
            </a:r>
            <a:r>
              <a:rPr lang="zh-CN" altLang="zh-CN" dirty="0">
                <a:cs typeface="Times New Roman" panose="02020603050405020304" pitchFamily="18" charset="0"/>
              </a:rPr>
              <a:t>能概括文章内容，故选</a:t>
            </a:r>
            <a:r>
              <a:rPr lang="en-US" altLang="zh-CN" dirty="0">
                <a:cs typeface="Times New Roman" panose="02020603050405020304" pitchFamily="18" charset="0"/>
              </a:rPr>
              <a:t>B</a:t>
            </a:r>
            <a:r>
              <a:rPr lang="zh-CN" altLang="zh-CN" dirty="0">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5" name="文本框 4"/>
          <p:cNvSpPr txBox="1"/>
          <p:nvPr/>
        </p:nvSpPr>
        <p:spPr>
          <a:xfrm>
            <a:off x="929630" y="845258"/>
            <a:ext cx="444352" cy="523220"/>
          </a:xfrm>
          <a:prstGeom prst="rect">
            <a:avLst/>
          </a:prstGeom>
          <a:noFill/>
        </p:spPr>
        <p:txBody>
          <a:bodyPr wrap="none" rtlCol="0">
            <a:spAutoFit/>
          </a:bodyPr>
          <a:lstStyle/>
          <a:p>
            <a:pPr algn="ctr"/>
            <a:r>
              <a:rPr lang="en-US" altLang="zh-CN" dirty="0"/>
              <a:t>C</a:t>
            </a:r>
            <a:endParaRPr lang="zh-CN" altLang="en-US" sz="2800" b="1" kern="100" dirty="0">
              <a:solidFill>
                <a:srgbClr val="FF0000"/>
              </a:solidFill>
              <a:cs typeface="Times New Roman" panose="02020603050405020304" pitchFamily="18" charset="0"/>
            </a:endParaRPr>
          </a:p>
        </p:txBody>
      </p:sp>
      <p:sp>
        <p:nvSpPr>
          <p:cNvPr id="6" name="文本框 5"/>
          <p:cNvSpPr txBox="1"/>
          <p:nvPr/>
        </p:nvSpPr>
        <p:spPr>
          <a:xfrm>
            <a:off x="957000" y="3212976"/>
            <a:ext cx="423514" cy="523220"/>
          </a:xfrm>
          <a:prstGeom prst="rect">
            <a:avLst/>
          </a:prstGeom>
          <a:noFill/>
        </p:spPr>
        <p:txBody>
          <a:bodyPr wrap="none" rtlCol="0">
            <a:spAutoFit/>
          </a:bodyPr>
          <a:lstStyle/>
          <a:p>
            <a:pPr algn="ctr"/>
            <a:r>
              <a:rPr lang="en-US" altLang="zh-CN" dirty="0"/>
              <a:t>B</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23198880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5" grpId="0"/>
      <p:bldP spid="6"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1816908"/>
          </a:xfrm>
        </p:spPr>
        <p:txBody>
          <a:bodyPr/>
          <a:lstStyle/>
          <a:p>
            <a:pPr hangingPunct="0">
              <a:spcAft>
                <a:spcPts val="0"/>
              </a:spcAft>
              <a:tabLst>
                <a:tab pos="540385" algn="l"/>
                <a:tab pos="630555" algn="l"/>
                <a:tab pos="4410710" algn="l"/>
                <a:tab pos="5130800" algn="l"/>
                <a:tab pos="7291070" algn="l"/>
              </a:tabLst>
            </a:pPr>
            <a:r>
              <a:rPr lang="zh-CN" altLang="zh-CN" sz="2600"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十三、 书面表达。</a:t>
            </a:r>
            <a:r>
              <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sz="26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hangingPunct="0">
              <a:spcAft>
                <a:spcPts val="0"/>
              </a:spcAft>
              <a:tabLst>
                <a:tab pos="540385" algn="l"/>
                <a:tab pos="630555" algn="l"/>
                <a:tab pos="4410710" algn="l"/>
                <a:tab pos="5130800" algn="l"/>
                <a:tab pos="7291070" algn="l"/>
              </a:tabLst>
            </a:pP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Lin </a:t>
            </a:r>
            <a:r>
              <a:rPr lang="en-US" altLang="zh-CN" sz="26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Lin</a:t>
            </a:r>
            <a:r>
              <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的周末丰富多彩。同学们，请根据以下表格信息，以</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weekends”</a:t>
            </a:r>
            <a:r>
              <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为题，介绍一下</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Lin </a:t>
            </a:r>
            <a:r>
              <a:rPr lang="en-US" altLang="zh-CN" sz="26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Lin</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的周末生活吧。</a:t>
            </a:r>
            <a:endParaRPr lang="zh-CN" alt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5" name="表格 4"/>
          <p:cNvGraphicFramePr>
            <a:graphicFrameLocks noGrp="1"/>
          </p:cNvGraphicFramePr>
          <p:nvPr>
            <p:extLst>
              <p:ext uri="{D42A27DB-BD31-4B8C-83A1-F6EECF244321}">
                <p14:modId xmlns:p14="http://schemas.microsoft.com/office/powerpoint/2010/main" val="632784903"/>
              </p:ext>
            </p:extLst>
          </p:nvPr>
        </p:nvGraphicFramePr>
        <p:xfrm>
          <a:off x="550590" y="2564904"/>
          <a:ext cx="11296112" cy="3717253"/>
        </p:xfrm>
        <a:graphic>
          <a:graphicData uri="http://schemas.openxmlformats.org/drawingml/2006/table">
            <a:tbl>
              <a:tblPr firstRow="1" firstCol="1" bandRow="1"/>
              <a:tblGrid>
                <a:gridCol w="2220400">
                  <a:extLst>
                    <a:ext uri="{9D8B030D-6E8A-4147-A177-3AD203B41FA5}">
                      <a16:colId xmlns:a16="http://schemas.microsoft.com/office/drawing/2014/main" val="4212518501"/>
                    </a:ext>
                  </a:extLst>
                </a:gridCol>
                <a:gridCol w="1410069">
                  <a:extLst>
                    <a:ext uri="{9D8B030D-6E8A-4147-A177-3AD203B41FA5}">
                      <a16:colId xmlns:a16="http://schemas.microsoft.com/office/drawing/2014/main" val="1546595826"/>
                    </a:ext>
                  </a:extLst>
                </a:gridCol>
                <a:gridCol w="7665643">
                  <a:extLst>
                    <a:ext uri="{9D8B030D-6E8A-4147-A177-3AD203B41FA5}">
                      <a16:colId xmlns:a16="http://schemas.microsoft.com/office/drawing/2014/main" val="2136796690"/>
                    </a:ext>
                  </a:extLst>
                </a:gridCol>
              </a:tblGrid>
              <a:tr h="657619">
                <a:tc rowSpan="6">
                  <a:txBody>
                    <a:bodyPr/>
                    <a:lstStyle/>
                    <a:p>
                      <a:pPr algn="ctr" hangingPunct="0">
                        <a:lnSpc>
                          <a:spcPct val="150000"/>
                        </a:lnSpc>
                        <a:spcAft>
                          <a:spcPts val="0"/>
                        </a:spcAft>
                        <a:tabLst>
                          <a:tab pos="540385" algn="l"/>
                          <a:tab pos="630555" algn="l"/>
                          <a:tab pos="4410710" algn="l"/>
                          <a:tab pos="5130800" algn="l"/>
                          <a:tab pos="7291070" algn="l"/>
                        </a:tabLst>
                      </a:pPr>
                      <a:endPar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ctr" hangingPunct="0">
                        <a:lnSpc>
                          <a:spcPct val="150000"/>
                        </a:lnSpc>
                        <a:spcAft>
                          <a:spcPts val="0"/>
                        </a:spcAft>
                        <a:tabLst>
                          <a:tab pos="540385" algn="l"/>
                          <a:tab pos="630555" algn="l"/>
                          <a:tab pos="4410710" algn="l"/>
                          <a:tab pos="5130800" algn="l"/>
                          <a:tab pos="7291070" algn="l"/>
                        </a:tabLst>
                      </a:pP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Saturday</a:t>
                      </a:r>
                      <a:endParaRPr lang="zh-CN"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540385" algn="l"/>
                          <a:tab pos="630555" algn="l"/>
                          <a:tab pos="4410710" algn="l"/>
                          <a:tab pos="5130800" algn="l"/>
                          <a:tab pos="7291070" algn="l"/>
                        </a:tabLst>
                      </a:pP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read</a:t>
                      </a:r>
                      <a:r>
                        <a:rPr lang="en-US" sz="2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stories	</a:t>
                      </a:r>
                      <a:r>
                        <a:rPr lang="en-US" sz="2600">
                          <a:solidFill>
                            <a:srgbClr val="000000"/>
                          </a:solidFill>
                          <a:effectLst/>
                          <a:latin typeface="Segoe UI Symbol" panose="020B0502040204020203" pitchFamily="34" charset="0"/>
                          <a:ea typeface="Times New Roman" panose="02020603050405020304" pitchFamily="18" charset="0"/>
                          <a:cs typeface="Segoe UI Symbol" panose="020B0502040204020203" pitchFamily="34" charset="0"/>
                        </a:rPr>
                        <a:t>★★★★★</a:t>
                      </a:r>
                      <a:endParaRPr lang="zh-CN"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030" marR="40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87880963"/>
                  </a:ext>
                </a:extLst>
              </a:tr>
              <a:tr h="206477">
                <a:tc vMerge="1">
                  <a:txBody>
                    <a:bodyPr/>
                    <a:lstStyle/>
                    <a:p>
                      <a:endParaRPr lang="zh-CN" altLang="en-US"/>
                    </a:p>
                  </a:txBody>
                  <a:tcPr/>
                </a:tc>
                <a:tc vMerge="1">
                  <a:txBody>
                    <a:bodyPr/>
                    <a:lstStyle/>
                    <a:p>
                      <a:endParaRPr lang="zh-CN" altLang="en-US"/>
                    </a:p>
                  </a:txBody>
                  <a:tcPr/>
                </a:tc>
                <a:tc>
                  <a:txBody>
                    <a:bodyPr/>
                    <a:lstStyle/>
                    <a:p>
                      <a:pPr algn="just" hangingPunct="0">
                        <a:lnSpc>
                          <a:spcPct val="150000"/>
                        </a:lnSpc>
                        <a:spcAft>
                          <a:spcPts val="0"/>
                        </a:spcAft>
                        <a:tabLst>
                          <a:tab pos="540385" algn="l"/>
                          <a:tab pos="630555" algn="l"/>
                          <a:tab pos="4410710" algn="l"/>
                          <a:tab pos="5130800" algn="l"/>
                          <a:tab pos="7291070" algn="l"/>
                        </a:tabLst>
                      </a:pP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have</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piano</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lessons	</a:t>
                      </a:r>
                      <a:r>
                        <a:rPr lang="en-US" sz="2600" dirty="0">
                          <a:solidFill>
                            <a:srgbClr val="000000"/>
                          </a:solidFill>
                          <a:effectLst/>
                          <a:latin typeface="Segoe UI Symbol" panose="020B0502040204020203" pitchFamily="34" charset="0"/>
                          <a:ea typeface="Times New Roman" panose="02020603050405020304" pitchFamily="18" charset="0"/>
                          <a:cs typeface="Segoe UI Symbol" panose="020B0502040204020203" pitchFamily="34" charset="0"/>
                        </a:rPr>
                        <a:t>★★★☆☆</a:t>
                      </a:r>
                      <a:endParaRPr 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030" marR="40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15409081"/>
                  </a:ext>
                </a:extLst>
              </a:tr>
              <a:tr h="0">
                <a:tc vMerge="1">
                  <a:txBody>
                    <a:bodyPr/>
                    <a:lstStyle/>
                    <a:p>
                      <a:endParaRPr lang="zh-CN" altLang="en-US"/>
                    </a:p>
                  </a:txBody>
                  <a:tcPr/>
                </a:tc>
                <a:tc vMerge="1">
                  <a:txBody>
                    <a:bodyPr/>
                    <a:lstStyle/>
                    <a:p>
                      <a:endParaRPr lang="zh-CN" altLang="en-US"/>
                    </a:p>
                  </a:txBody>
                  <a:tcPr/>
                </a:tc>
                <a:tc>
                  <a:txBody>
                    <a:bodyPr/>
                    <a:lstStyle/>
                    <a:p>
                      <a:pPr algn="just" hangingPunct="0">
                        <a:lnSpc>
                          <a:spcPct val="150000"/>
                        </a:lnSpc>
                        <a:spcAft>
                          <a:spcPts val="0"/>
                        </a:spcAft>
                        <a:tabLst>
                          <a:tab pos="540385" algn="l"/>
                          <a:tab pos="630555" algn="l"/>
                          <a:tab pos="4410710" algn="l"/>
                          <a:tab pos="5130800" algn="l"/>
                          <a:tab pos="7291070" algn="l"/>
                        </a:tabLst>
                      </a:pP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do</a:t>
                      </a:r>
                      <a:r>
                        <a:rPr lang="en-US" sz="2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her</a:t>
                      </a:r>
                      <a:r>
                        <a:rPr lang="en-US" sz="2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homework	</a:t>
                      </a:r>
                      <a:r>
                        <a:rPr lang="en-US" sz="2600">
                          <a:solidFill>
                            <a:srgbClr val="000000"/>
                          </a:solidFill>
                          <a:effectLst/>
                          <a:latin typeface="Segoe UI Symbol" panose="020B0502040204020203" pitchFamily="34" charset="0"/>
                          <a:ea typeface="Times New Roman" panose="02020603050405020304" pitchFamily="18" charset="0"/>
                          <a:cs typeface="Segoe UI Symbol" panose="020B0502040204020203" pitchFamily="34" charset="0"/>
                        </a:rPr>
                        <a:t>★★★★☆</a:t>
                      </a:r>
                      <a:endParaRPr lang="zh-CN"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030" marR="40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94781202"/>
                  </a:ext>
                </a:extLst>
              </a:tr>
              <a:tr h="201241">
                <a:tc vMerge="1">
                  <a:txBody>
                    <a:bodyPr/>
                    <a:lstStyle/>
                    <a:p>
                      <a:endParaRPr lang="zh-CN" altLang="en-US"/>
                    </a:p>
                  </a:txBody>
                  <a:tcPr/>
                </a:tc>
                <a:tc rowSpan="3">
                  <a:txBody>
                    <a:bodyPr/>
                    <a:lstStyle/>
                    <a:p>
                      <a:pPr algn="ctr" hangingPunct="0">
                        <a:lnSpc>
                          <a:spcPct val="150000"/>
                        </a:lnSpc>
                        <a:spcAft>
                          <a:spcPts val="0"/>
                        </a:spcAft>
                        <a:tabLst>
                          <a:tab pos="540385" algn="l"/>
                          <a:tab pos="630555" algn="l"/>
                          <a:tab pos="4410710" algn="l"/>
                          <a:tab pos="5130800" algn="l"/>
                          <a:tab pos="7291070" algn="l"/>
                        </a:tabLst>
                      </a:pP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Sunday</a:t>
                      </a:r>
                      <a:endParaRPr 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540385" algn="l"/>
                          <a:tab pos="630555" algn="l"/>
                          <a:tab pos="4410710" algn="l"/>
                          <a:tab pos="5130800" algn="l"/>
                          <a:tab pos="7291070" algn="l"/>
                        </a:tabLst>
                      </a:pP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visit</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her</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grandparents	</a:t>
                      </a:r>
                      <a:r>
                        <a:rPr lang="en-US" sz="2600" dirty="0">
                          <a:solidFill>
                            <a:srgbClr val="000000"/>
                          </a:solidFill>
                          <a:effectLst/>
                          <a:latin typeface="Segoe UI Symbol" panose="020B0502040204020203" pitchFamily="34" charset="0"/>
                          <a:ea typeface="Times New Roman" panose="02020603050405020304" pitchFamily="18" charset="0"/>
                          <a:cs typeface="Segoe UI Symbol" panose="020B0502040204020203" pitchFamily="34" charset="0"/>
                        </a:rPr>
                        <a:t>★★★★☆</a:t>
                      </a:r>
                      <a:endParaRPr 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030" marR="40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87534669"/>
                  </a:ext>
                </a:extLst>
              </a:tr>
              <a:tr h="657619">
                <a:tc vMerge="1">
                  <a:txBody>
                    <a:bodyPr/>
                    <a:lstStyle/>
                    <a:p>
                      <a:endParaRPr lang="zh-CN" altLang="en-US"/>
                    </a:p>
                  </a:txBody>
                  <a:tcPr/>
                </a:tc>
                <a:tc vMerge="1">
                  <a:txBody>
                    <a:bodyPr/>
                    <a:lstStyle/>
                    <a:p>
                      <a:endParaRPr lang="zh-CN" altLang="en-US"/>
                    </a:p>
                  </a:txBody>
                  <a:tcPr/>
                </a:tc>
                <a:tc>
                  <a:txBody>
                    <a:bodyPr/>
                    <a:lstStyle/>
                    <a:p>
                      <a:pPr algn="just" hangingPunct="0">
                        <a:lnSpc>
                          <a:spcPct val="150000"/>
                        </a:lnSpc>
                        <a:spcAft>
                          <a:spcPts val="0"/>
                        </a:spcAft>
                        <a:tabLst>
                          <a:tab pos="540385" algn="l"/>
                          <a:tab pos="630555" algn="l"/>
                          <a:tab pos="4410710" algn="l"/>
                          <a:tab pos="5130800" algn="l"/>
                          <a:tab pos="7291070" algn="l"/>
                        </a:tabLst>
                      </a:pP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go</a:t>
                      </a:r>
                      <a:r>
                        <a:rPr lang="en-US" sz="2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a:t>
                      </a:r>
                      <a:r>
                        <a:rPr lang="en-US" sz="2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2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park	</a:t>
                      </a:r>
                      <a:r>
                        <a:rPr lang="en-US" sz="2600">
                          <a:solidFill>
                            <a:srgbClr val="000000"/>
                          </a:solidFill>
                          <a:effectLst/>
                          <a:latin typeface="Segoe UI Symbol" panose="020B0502040204020203" pitchFamily="34" charset="0"/>
                          <a:ea typeface="Times New Roman" panose="02020603050405020304" pitchFamily="18" charset="0"/>
                          <a:cs typeface="Segoe UI Symbol" panose="020B0502040204020203" pitchFamily="34" charset="0"/>
                        </a:rPr>
                        <a:t>★★☆☆☆</a:t>
                      </a:r>
                      <a:endParaRPr lang="zh-CN"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030" marR="40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20216628"/>
                  </a:ext>
                </a:extLst>
              </a:tr>
              <a:tr h="618935">
                <a:tc vMerge="1">
                  <a:txBody>
                    <a:bodyPr/>
                    <a:lstStyle/>
                    <a:p>
                      <a:endParaRPr lang="zh-CN" altLang="en-US"/>
                    </a:p>
                  </a:txBody>
                  <a:tcPr/>
                </a:tc>
                <a:tc vMerge="1">
                  <a:txBody>
                    <a:bodyPr/>
                    <a:lstStyle/>
                    <a:p>
                      <a:endParaRPr lang="zh-CN" altLang="en-US"/>
                    </a:p>
                  </a:txBody>
                  <a:tcPr/>
                </a:tc>
                <a:tc>
                  <a:txBody>
                    <a:bodyPr/>
                    <a:lstStyle/>
                    <a:p>
                      <a:pPr algn="just" hangingPunct="0">
                        <a:lnSpc>
                          <a:spcPct val="150000"/>
                        </a:lnSpc>
                        <a:spcAft>
                          <a:spcPts val="0"/>
                        </a:spcAft>
                        <a:tabLst>
                          <a:tab pos="540385" algn="l"/>
                          <a:tab pos="630555" algn="l"/>
                          <a:tab pos="4410710" algn="l"/>
                          <a:tab pos="5130800" algn="l"/>
                          <a:tab pos="7291070" algn="l"/>
                        </a:tabLst>
                      </a:pP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watch</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films	</a:t>
                      </a:r>
                      <a:r>
                        <a:rPr lang="en-US" sz="2600" dirty="0">
                          <a:solidFill>
                            <a:srgbClr val="000000"/>
                          </a:solidFill>
                          <a:effectLst/>
                          <a:latin typeface="Segoe UI Symbol" panose="020B0502040204020203" pitchFamily="34" charset="0"/>
                          <a:ea typeface="Times New Roman" panose="02020603050405020304" pitchFamily="18" charset="0"/>
                          <a:cs typeface="Segoe UI Symbol" panose="020B0502040204020203" pitchFamily="34" charset="0"/>
                        </a:rPr>
                        <a:t>★★☆☆☆</a:t>
                      </a:r>
                      <a:endParaRPr 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030" marR="40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55487670"/>
                  </a:ext>
                </a:extLst>
              </a:tr>
            </a:tbl>
          </a:graphicData>
        </a:graphic>
      </p:graphicFrame>
      <p:pic>
        <p:nvPicPr>
          <p:cNvPr id="2051" name="we139.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94606" y="3628003"/>
            <a:ext cx="1762125" cy="17049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9710293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3888500"/>
          </a:xfrm>
        </p:spPr>
        <p:txBody>
          <a:bodyPr/>
          <a:lstStyle/>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Tips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always</a:t>
            </a:r>
            <a:r>
              <a:rPr lang="en-US" altLang="zh-CN" dirty="0">
                <a:solidFill>
                  <a:srgbClr val="000000"/>
                </a:solidFill>
                <a:latin typeface="Segoe UI Symbol" panose="020B0502040204020203" pitchFamily="34" charset="0"/>
                <a:ea typeface="Times New Roman" panose="02020603050405020304" pitchFamily="18" charset="0"/>
                <a:cs typeface="Segoe UI Symbol" panose="020B0502040204020203" pitchFamily="34"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usually</a:t>
            </a:r>
            <a:r>
              <a:rPr lang="en-US" altLang="zh-CN" dirty="0">
                <a:solidFill>
                  <a:srgbClr val="000000"/>
                </a:solidFill>
                <a:latin typeface="Segoe UI Symbol" panose="020B0502040204020203" pitchFamily="34" charset="0"/>
                <a:ea typeface="Times New Roman" panose="02020603050405020304" pitchFamily="18" charset="0"/>
                <a:cs typeface="Segoe UI Symbol" panose="020B0502040204020203" pitchFamily="34"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often</a:t>
            </a:r>
            <a:r>
              <a:rPr lang="en-US" altLang="zh-CN" dirty="0">
                <a:solidFill>
                  <a:srgbClr val="000000"/>
                </a:solidFill>
                <a:latin typeface="Segoe UI Symbol" panose="020B0502040204020203" pitchFamily="34" charset="0"/>
                <a:ea typeface="Times New Roman" panose="02020603050405020304" pitchFamily="18" charset="0"/>
                <a:cs typeface="Segoe UI Symbol" panose="020B0502040204020203" pitchFamily="34"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sometimes</a:t>
            </a:r>
            <a:r>
              <a:rPr lang="en-US" altLang="zh-CN" dirty="0">
                <a:solidFill>
                  <a:srgbClr val="000000"/>
                </a:solidFill>
                <a:latin typeface="Segoe UI Symbol" panose="020B0502040204020203" pitchFamily="34" charset="0"/>
                <a:ea typeface="Times New Roman" panose="02020603050405020304" pitchFamily="18" charset="0"/>
                <a:cs typeface="Segoe UI Symbol" panose="020B0502040204020203" pitchFamily="34"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要求：</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根据表格信息写全信息点，用上合适的表示频率的词，如</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always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表达连贯通顺，条理清楚，语法、拼写正确。</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字数在</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个词， 已给出的不算。</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76796286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1949508"/>
          </a:xfrm>
        </p:spPr>
        <p:txBody>
          <a:bodyPr/>
          <a:lstStyle/>
          <a:p>
            <a:pPr algn="ctr" hangingPunct="0">
              <a:spcAft>
                <a:spcPts val="0"/>
              </a:spcAft>
              <a:tabLst>
                <a:tab pos="540385" algn="l"/>
                <a:tab pos="630555" algn="l"/>
                <a:tab pos="4410710" algn="l"/>
                <a:tab pos="5130800" algn="l"/>
                <a:tab pos="729107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weekends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Look, this is Lin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Lin</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has a good time at weekends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 Saturday, she always </a:t>
            </a:r>
            <a:r>
              <a:rPr lang="zh-CN" altLang="zh-CN"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3"/>
          <p:cNvSpPr txBox="1">
            <a:spLocks/>
          </p:cNvSpPr>
          <p:nvPr/>
        </p:nvSpPr>
        <p:spPr bwMode="auto">
          <a:xfrm>
            <a:off x="351658" y="1958388"/>
            <a:ext cx="11360172"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713740">
              <a:spcAft>
                <a:spcPts val="0"/>
              </a:spcAft>
            </a:pPr>
            <a:r>
              <a:rPr lang="en-US" altLang="zh-CN" b="1" dirty="0" smtClean="0">
                <a:solidFill>
                  <a:srgbClr val="FF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reads </a:t>
            </a:r>
            <a:r>
              <a:rPr lang="en-US" altLang="zh-CN" b="1" dirty="0">
                <a:solidFill>
                  <a:srgbClr val="FF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stories.</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She likes reading stories very much. She often has piano lessons and usually does her homework. On Sunday, she usually visits her grandparents. She sometimes goes to the park and watches films. She has a lot of fun at weekends.</a:t>
            </a:r>
            <a:r>
              <a:rPr lang="en-US" altLang="zh-CN"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答案仅供参考</a:t>
            </a:r>
            <a:r>
              <a:rPr lang="en-US" altLang="zh-CN"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cxnSp>
        <p:nvCxnSpPr>
          <p:cNvPr id="5" name="直接连接符 4"/>
          <p:cNvCxnSpPr/>
          <p:nvPr/>
        </p:nvCxnSpPr>
        <p:spPr>
          <a:xfrm>
            <a:off x="389482" y="3907418"/>
            <a:ext cx="11350976"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406574" y="3255706"/>
            <a:ext cx="11350976"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415120" y="4555490"/>
            <a:ext cx="11350976"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630911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12142"/>
            <a:ext cx="11485848" cy="656846"/>
          </a:xfrm>
        </p:spPr>
        <p:txBody>
          <a:bodyPr/>
          <a:lstStyle/>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二、 根据所听内容</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用数字给下列图片排序</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听两遍。</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34566" y="2376630"/>
            <a:ext cx="11485848"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we123.jpg" descr="id:2147489124;FounderCES"/>
          <p:cNvPicPr/>
          <p:nvPr/>
        </p:nvPicPr>
        <p:blipFill>
          <a:blip r:embed="rId2"/>
          <a:stretch>
            <a:fillRect/>
          </a:stretch>
        </p:blipFill>
        <p:spPr>
          <a:xfrm>
            <a:off x="310838" y="1449300"/>
            <a:ext cx="1437404" cy="987430"/>
          </a:xfrm>
          <a:prstGeom prst="rect">
            <a:avLst/>
          </a:prstGeom>
        </p:spPr>
      </p:pic>
      <p:pic>
        <p:nvPicPr>
          <p:cNvPr id="6" name="we124.jpg" descr="id:2147489131;FounderCES"/>
          <p:cNvPicPr/>
          <p:nvPr/>
        </p:nvPicPr>
        <p:blipFill>
          <a:blip r:embed="rId3"/>
          <a:stretch>
            <a:fillRect/>
          </a:stretch>
        </p:blipFill>
        <p:spPr>
          <a:xfrm>
            <a:off x="1978533" y="1469904"/>
            <a:ext cx="1327121" cy="962302"/>
          </a:xfrm>
          <a:prstGeom prst="rect">
            <a:avLst/>
          </a:prstGeom>
        </p:spPr>
      </p:pic>
      <p:pic>
        <p:nvPicPr>
          <p:cNvPr id="7" name="we125.jpg" descr="id:2147489138;FounderCES"/>
          <p:cNvPicPr/>
          <p:nvPr/>
        </p:nvPicPr>
        <p:blipFill>
          <a:blip r:embed="rId4"/>
          <a:stretch>
            <a:fillRect/>
          </a:stretch>
        </p:blipFill>
        <p:spPr>
          <a:xfrm>
            <a:off x="3406899" y="1469904"/>
            <a:ext cx="1896219" cy="873424"/>
          </a:xfrm>
          <a:prstGeom prst="rect">
            <a:avLst/>
          </a:prstGeom>
        </p:spPr>
      </p:pic>
      <p:pic>
        <p:nvPicPr>
          <p:cNvPr id="8" name="we126.jpg" descr="id:2147489145;FounderCES"/>
          <p:cNvPicPr/>
          <p:nvPr/>
        </p:nvPicPr>
        <p:blipFill>
          <a:blip r:embed="rId5"/>
          <a:stretch>
            <a:fillRect/>
          </a:stretch>
        </p:blipFill>
        <p:spPr>
          <a:xfrm>
            <a:off x="5591150" y="1479814"/>
            <a:ext cx="1675187" cy="965559"/>
          </a:xfrm>
          <a:prstGeom prst="rect">
            <a:avLst/>
          </a:prstGeom>
        </p:spPr>
      </p:pic>
      <p:pic>
        <p:nvPicPr>
          <p:cNvPr id="9" name="we127.jpg" descr="id:2147489152;FounderCES"/>
          <p:cNvPicPr/>
          <p:nvPr/>
        </p:nvPicPr>
        <p:blipFill>
          <a:blip r:embed="rId6"/>
          <a:stretch>
            <a:fillRect/>
          </a:stretch>
        </p:blipFill>
        <p:spPr>
          <a:xfrm>
            <a:off x="7528042" y="1232940"/>
            <a:ext cx="2068391" cy="1259648"/>
          </a:xfrm>
          <a:prstGeom prst="rect">
            <a:avLst/>
          </a:prstGeom>
        </p:spPr>
      </p:pic>
      <p:pic>
        <p:nvPicPr>
          <p:cNvPr id="10" name="we128.jpg" descr="id:2147489159;FounderCES"/>
          <p:cNvPicPr/>
          <p:nvPr/>
        </p:nvPicPr>
        <p:blipFill>
          <a:blip r:embed="rId7"/>
          <a:stretch>
            <a:fillRect/>
          </a:stretch>
        </p:blipFill>
        <p:spPr>
          <a:xfrm>
            <a:off x="10269240" y="1223882"/>
            <a:ext cx="1085615" cy="1221491"/>
          </a:xfrm>
          <a:prstGeom prst="rect">
            <a:avLst/>
          </a:prstGeom>
        </p:spPr>
      </p:pic>
      <p:sp>
        <p:nvSpPr>
          <p:cNvPr id="4" name="矩形 3"/>
          <p:cNvSpPr/>
          <p:nvPr/>
        </p:nvSpPr>
        <p:spPr>
          <a:xfrm>
            <a:off x="478582" y="2827298"/>
            <a:ext cx="8136904" cy="3970318"/>
          </a:xfrm>
          <a:prstGeom prst="rect">
            <a:avLst/>
          </a:prstGeom>
        </p:spPr>
        <p:txBody>
          <a:bodyPr wrap="square">
            <a:spAutoFit/>
          </a:bodyPr>
          <a:lstStyle/>
          <a:p>
            <a:pPr algn="just">
              <a:lnSpc>
                <a:spcPct val="150000"/>
              </a:lnSpc>
              <a:spcAft>
                <a:spcPts val="0"/>
              </a:spcAft>
            </a:pPr>
            <a:r>
              <a:rPr lang="en-US" altLang="zh-CN" dirty="0">
                <a:solidFill>
                  <a:srgbClr val="ED028C"/>
                </a:solidFill>
                <a:cs typeface="Times New Roman" panose="02020603050405020304" pitchFamily="18" charset="0"/>
              </a:rPr>
              <a:t>1. I can see a butterfly in the sky.</a:t>
            </a:r>
            <a:endParaRPr lang="zh-CN" altLang="zh-CN" sz="1050" dirty="0">
              <a:solidFill>
                <a:srgbClr val="000000"/>
              </a:solidFill>
              <a:cs typeface="Times New Roman" panose="02020603050405020304" pitchFamily="18" charset="0"/>
            </a:endParaRPr>
          </a:p>
          <a:p>
            <a:pPr algn="just">
              <a:lnSpc>
                <a:spcPct val="150000"/>
              </a:lnSpc>
              <a:spcAft>
                <a:spcPts val="0"/>
              </a:spcAft>
            </a:pPr>
            <a:r>
              <a:rPr lang="en-US" altLang="zh-CN" dirty="0">
                <a:solidFill>
                  <a:srgbClr val="ED028C"/>
                </a:solidFill>
                <a:cs typeface="Times New Roman" panose="02020603050405020304" pitchFamily="18" charset="0"/>
              </a:rPr>
              <a:t>2. Look at the kangaroo. It can jump far.</a:t>
            </a:r>
            <a:endParaRPr lang="zh-CN" altLang="zh-CN" sz="1050" dirty="0">
              <a:solidFill>
                <a:srgbClr val="000000"/>
              </a:solidFill>
              <a:cs typeface="Times New Roman" panose="02020603050405020304" pitchFamily="18" charset="0"/>
            </a:endParaRPr>
          </a:p>
          <a:p>
            <a:pPr algn="just">
              <a:lnSpc>
                <a:spcPct val="150000"/>
              </a:lnSpc>
              <a:spcAft>
                <a:spcPts val="0"/>
              </a:spcAft>
            </a:pPr>
            <a:r>
              <a:rPr lang="en-US" altLang="zh-CN" dirty="0">
                <a:solidFill>
                  <a:srgbClr val="ED028C"/>
                </a:solidFill>
                <a:cs typeface="Times New Roman" panose="02020603050405020304" pitchFamily="18" charset="0"/>
              </a:rPr>
              <a:t>3. M</a:t>
            </a:r>
            <a:r>
              <a:rPr lang="zh-CN" altLang="zh-CN" dirty="0">
                <a:solidFill>
                  <a:srgbClr val="ED028C"/>
                </a:solidFill>
                <a:cs typeface="Times New Roman" panose="02020603050405020304" pitchFamily="18" charset="0"/>
              </a:rPr>
              <a:t>：</a:t>
            </a:r>
            <a:r>
              <a:rPr lang="en-US" altLang="zh-CN" dirty="0">
                <a:solidFill>
                  <a:srgbClr val="ED028C"/>
                </a:solidFill>
                <a:cs typeface="Times New Roman" panose="02020603050405020304" pitchFamily="18" charset="0"/>
              </a:rPr>
              <a:t> Do you like reading stories, Yang Ling</a:t>
            </a:r>
            <a:r>
              <a:rPr lang="zh-CN" altLang="zh-CN" dirty="0">
                <a:solidFill>
                  <a:srgbClr val="ED028C"/>
                </a:solidFill>
                <a:cs typeface="Times New Roman" panose="02020603050405020304" pitchFamily="18" charset="0"/>
              </a:rPr>
              <a:t>？ </a:t>
            </a:r>
            <a:endParaRPr lang="zh-CN" altLang="zh-CN" sz="1050" dirty="0">
              <a:solidFill>
                <a:srgbClr val="000000"/>
              </a:solidFill>
              <a:cs typeface="Times New Roman" panose="02020603050405020304" pitchFamily="18" charset="0"/>
            </a:endParaRPr>
          </a:p>
          <a:p>
            <a:pPr algn="just">
              <a:lnSpc>
                <a:spcPct val="150000"/>
              </a:lnSpc>
              <a:spcAft>
                <a:spcPts val="0"/>
              </a:spcAft>
            </a:pPr>
            <a:r>
              <a:rPr lang="en-US" altLang="zh-CN" dirty="0" smtClean="0">
                <a:solidFill>
                  <a:srgbClr val="ED028C"/>
                </a:solidFill>
                <a:cs typeface="Times New Roman" panose="02020603050405020304" pitchFamily="18" charset="0"/>
              </a:rPr>
              <a:t>    W</a:t>
            </a:r>
            <a:r>
              <a:rPr lang="zh-CN" altLang="zh-CN" dirty="0">
                <a:solidFill>
                  <a:srgbClr val="ED028C"/>
                </a:solidFill>
                <a:cs typeface="Times New Roman" panose="02020603050405020304" pitchFamily="18" charset="0"/>
              </a:rPr>
              <a:t>：</a:t>
            </a:r>
            <a:r>
              <a:rPr lang="en-US" altLang="zh-CN" dirty="0">
                <a:solidFill>
                  <a:srgbClr val="ED028C"/>
                </a:solidFill>
                <a:cs typeface="Times New Roman" panose="02020603050405020304" pitchFamily="18" charset="0"/>
              </a:rPr>
              <a:t> Yes, I do. I like playing the piano too.</a:t>
            </a:r>
            <a:endParaRPr lang="zh-CN" altLang="zh-CN" sz="1050" dirty="0">
              <a:solidFill>
                <a:srgbClr val="000000"/>
              </a:solidFill>
              <a:cs typeface="Times New Roman" panose="02020603050405020304" pitchFamily="18" charset="0"/>
            </a:endParaRPr>
          </a:p>
          <a:p>
            <a:pPr algn="just">
              <a:lnSpc>
                <a:spcPct val="150000"/>
              </a:lnSpc>
              <a:spcAft>
                <a:spcPts val="0"/>
              </a:spcAft>
            </a:pPr>
            <a:r>
              <a:rPr lang="en-US" altLang="zh-CN" dirty="0">
                <a:solidFill>
                  <a:srgbClr val="ED028C"/>
                </a:solidFill>
                <a:cs typeface="Times New Roman" panose="02020603050405020304" pitchFamily="18" charset="0"/>
              </a:rPr>
              <a:t>4. M</a:t>
            </a:r>
            <a:r>
              <a:rPr lang="zh-CN" altLang="zh-CN" dirty="0">
                <a:solidFill>
                  <a:srgbClr val="ED028C"/>
                </a:solidFill>
                <a:cs typeface="Times New Roman" panose="02020603050405020304" pitchFamily="18" charset="0"/>
              </a:rPr>
              <a:t>：</a:t>
            </a:r>
            <a:r>
              <a:rPr lang="en-US" altLang="zh-CN" dirty="0">
                <a:solidFill>
                  <a:srgbClr val="ED028C"/>
                </a:solidFill>
                <a:cs typeface="Times New Roman" panose="02020603050405020304" pitchFamily="18" charset="0"/>
              </a:rPr>
              <a:t> Let’s go to the cinema this afternoon.</a:t>
            </a:r>
            <a:endParaRPr lang="zh-CN" altLang="zh-CN" sz="1050" dirty="0">
              <a:solidFill>
                <a:srgbClr val="000000"/>
              </a:solidFill>
              <a:cs typeface="Times New Roman" panose="02020603050405020304" pitchFamily="18" charset="0"/>
            </a:endParaRPr>
          </a:p>
          <a:p>
            <a:pPr algn="just">
              <a:lnSpc>
                <a:spcPct val="150000"/>
              </a:lnSpc>
              <a:spcAft>
                <a:spcPts val="0"/>
              </a:spcAft>
            </a:pPr>
            <a:r>
              <a:rPr lang="en-US" altLang="zh-CN" dirty="0" smtClean="0">
                <a:solidFill>
                  <a:srgbClr val="ED028C"/>
                </a:solidFill>
                <a:cs typeface="Times New Roman" panose="02020603050405020304" pitchFamily="18" charset="0"/>
              </a:rPr>
              <a:t>    W</a:t>
            </a:r>
            <a:r>
              <a:rPr lang="zh-CN" altLang="zh-CN" dirty="0">
                <a:solidFill>
                  <a:srgbClr val="ED028C"/>
                </a:solidFill>
                <a:cs typeface="Times New Roman" panose="02020603050405020304" pitchFamily="18" charset="0"/>
              </a:rPr>
              <a:t>：</a:t>
            </a:r>
            <a:r>
              <a:rPr lang="en-US" altLang="zh-CN" dirty="0">
                <a:solidFill>
                  <a:srgbClr val="ED028C"/>
                </a:solidFill>
                <a:cs typeface="Times New Roman" panose="02020603050405020304" pitchFamily="18" charset="0"/>
              </a:rPr>
              <a:t> Good idea</a:t>
            </a:r>
            <a:r>
              <a:rPr lang="zh-CN" altLang="zh-CN" dirty="0">
                <a:solidFill>
                  <a:srgbClr val="ED028C"/>
                </a:solidFill>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11" name="矩形 10"/>
          <p:cNvSpPr/>
          <p:nvPr/>
        </p:nvSpPr>
        <p:spPr>
          <a:xfrm>
            <a:off x="7779498" y="3068960"/>
            <a:ext cx="4292372" cy="2677656"/>
          </a:xfrm>
          <a:prstGeom prst="rect">
            <a:avLst/>
          </a:prstGeom>
        </p:spPr>
        <p:txBody>
          <a:bodyPr wrap="square">
            <a:spAutoFit/>
          </a:bodyPr>
          <a:lstStyle/>
          <a:p>
            <a:pPr algn="just">
              <a:lnSpc>
                <a:spcPct val="150000"/>
              </a:lnSpc>
              <a:spcAft>
                <a:spcPts val="0"/>
              </a:spcAft>
            </a:pPr>
            <a:r>
              <a:rPr lang="en-US" altLang="zh-CN" dirty="0">
                <a:solidFill>
                  <a:srgbClr val="ED028C"/>
                </a:solidFill>
                <a:cs typeface="Times New Roman" panose="02020603050405020304" pitchFamily="18" charset="0"/>
              </a:rPr>
              <a:t>5. Tea is popular in China.</a:t>
            </a:r>
            <a:endParaRPr lang="zh-CN" altLang="zh-CN" sz="1050" dirty="0">
              <a:solidFill>
                <a:srgbClr val="000000"/>
              </a:solidFill>
              <a:cs typeface="Times New Roman" panose="02020603050405020304" pitchFamily="18" charset="0"/>
            </a:endParaRPr>
          </a:p>
          <a:p>
            <a:pPr algn="just">
              <a:lnSpc>
                <a:spcPct val="150000"/>
              </a:lnSpc>
              <a:spcAft>
                <a:spcPts val="0"/>
              </a:spcAft>
            </a:pPr>
            <a:r>
              <a:rPr lang="en-US" altLang="zh-CN" dirty="0">
                <a:solidFill>
                  <a:srgbClr val="ED028C"/>
                </a:solidFill>
                <a:cs typeface="Times New Roman" panose="02020603050405020304" pitchFamily="18" charset="0"/>
              </a:rPr>
              <a:t>6. W</a:t>
            </a:r>
            <a:r>
              <a:rPr lang="zh-CN" altLang="zh-CN" dirty="0">
                <a:solidFill>
                  <a:srgbClr val="ED028C"/>
                </a:solidFill>
                <a:cs typeface="Times New Roman" panose="02020603050405020304" pitchFamily="18" charset="0"/>
              </a:rPr>
              <a:t>：</a:t>
            </a:r>
            <a:r>
              <a:rPr lang="en-US" altLang="zh-CN" dirty="0">
                <a:solidFill>
                  <a:srgbClr val="ED028C"/>
                </a:solidFill>
                <a:cs typeface="Times New Roman" panose="02020603050405020304" pitchFamily="18" charset="0"/>
              </a:rPr>
              <a:t> Are there any </a:t>
            </a:r>
            <a:r>
              <a:rPr lang="en-US" altLang="zh-CN" dirty="0" smtClean="0">
                <a:solidFill>
                  <a:srgbClr val="ED028C"/>
                </a:solidFill>
                <a:cs typeface="Times New Roman" panose="02020603050405020304" pitchFamily="18" charset="0"/>
              </a:rPr>
              <a:t> </a:t>
            </a:r>
          </a:p>
          <a:p>
            <a:pPr algn="just">
              <a:lnSpc>
                <a:spcPct val="150000"/>
              </a:lnSpc>
              <a:spcAft>
                <a:spcPts val="0"/>
              </a:spcAft>
            </a:pPr>
            <a:r>
              <a:rPr lang="en-US" altLang="zh-CN" dirty="0">
                <a:solidFill>
                  <a:srgbClr val="ED028C"/>
                </a:solidFill>
                <a:cs typeface="Times New Roman" panose="02020603050405020304" pitchFamily="18" charset="0"/>
              </a:rPr>
              <a:t> </a:t>
            </a:r>
            <a:r>
              <a:rPr lang="en-US" altLang="zh-CN" dirty="0" smtClean="0">
                <a:solidFill>
                  <a:srgbClr val="ED028C"/>
                </a:solidFill>
                <a:cs typeface="Times New Roman" panose="02020603050405020304" pitchFamily="18" charset="0"/>
              </a:rPr>
              <a:t>   cakes </a:t>
            </a:r>
            <a:r>
              <a:rPr lang="en-US" altLang="zh-CN" dirty="0">
                <a:solidFill>
                  <a:srgbClr val="ED028C"/>
                </a:solidFill>
                <a:cs typeface="Times New Roman" panose="02020603050405020304" pitchFamily="18" charset="0"/>
              </a:rPr>
              <a:t>in the fridge</a:t>
            </a:r>
            <a:r>
              <a:rPr lang="zh-CN" altLang="zh-CN" dirty="0">
                <a:solidFill>
                  <a:srgbClr val="ED028C"/>
                </a:solidFill>
                <a:cs typeface="Times New Roman" panose="02020603050405020304" pitchFamily="18" charset="0"/>
              </a:rPr>
              <a:t>？ </a:t>
            </a:r>
            <a:endParaRPr lang="zh-CN" altLang="zh-CN" sz="1050" dirty="0">
              <a:solidFill>
                <a:srgbClr val="000000"/>
              </a:solidFill>
              <a:cs typeface="Times New Roman" panose="02020603050405020304" pitchFamily="18" charset="0"/>
            </a:endParaRPr>
          </a:p>
          <a:p>
            <a:pPr algn="just">
              <a:lnSpc>
                <a:spcPct val="150000"/>
              </a:lnSpc>
              <a:spcAft>
                <a:spcPts val="0"/>
              </a:spcAft>
            </a:pPr>
            <a:r>
              <a:rPr lang="en-US" altLang="zh-CN" dirty="0" smtClean="0">
                <a:solidFill>
                  <a:srgbClr val="ED028C"/>
                </a:solidFill>
                <a:cs typeface="Times New Roman" panose="02020603050405020304" pitchFamily="18" charset="0"/>
              </a:rPr>
              <a:t>    M</a:t>
            </a:r>
            <a:r>
              <a:rPr lang="zh-CN" altLang="zh-CN" dirty="0">
                <a:solidFill>
                  <a:srgbClr val="ED028C"/>
                </a:solidFill>
                <a:cs typeface="Times New Roman" panose="02020603050405020304" pitchFamily="18" charset="0"/>
              </a:rPr>
              <a:t>：</a:t>
            </a:r>
            <a:r>
              <a:rPr lang="en-US" altLang="zh-CN" dirty="0">
                <a:solidFill>
                  <a:srgbClr val="ED028C"/>
                </a:solidFill>
                <a:cs typeface="Times New Roman" panose="02020603050405020304" pitchFamily="18" charset="0"/>
              </a:rPr>
              <a:t> No, there aren’t.</a:t>
            </a:r>
            <a:endParaRPr lang="zh-CN" altLang="zh-CN" sz="1050" dirty="0">
              <a:solidFill>
                <a:srgbClr val="000000"/>
              </a:solidFill>
              <a:cs typeface="Times New Roman" panose="02020603050405020304" pitchFamily="18" charset="0"/>
            </a:endParaRPr>
          </a:p>
        </p:txBody>
      </p:sp>
      <p:sp>
        <p:nvSpPr>
          <p:cNvPr id="12" name="文本框 11"/>
          <p:cNvSpPr txBox="1"/>
          <p:nvPr/>
        </p:nvSpPr>
        <p:spPr>
          <a:xfrm>
            <a:off x="4078982" y="2437980"/>
            <a:ext cx="364203" cy="523220"/>
          </a:xfrm>
          <a:prstGeom prst="rect">
            <a:avLst/>
          </a:prstGeom>
          <a:noFill/>
        </p:spPr>
        <p:txBody>
          <a:bodyPr wrap="none" rtlCol="0">
            <a:spAutoFit/>
          </a:bodyPr>
          <a:lstStyle/>
          <a:p>
            <a:pPr algn="ctr"/>
            <a:r>
              <a:rPr lang="en-US" altLang="zh-CN" dirty="0"/>
              <a:t>1</a:t>
            </a:r>
            <a:endParaRPr lang="zh-CN" altLang="en-US" sz="2800" b="1" kern="100" dirty="0">
              <a:solidFill>
                <a:srgbClr val="FF0000"/>
              </a:solidFill>
              <a:cs typeface="Times New Roman" panose="02020603050405020304" pitchFamily="18" charset="0"/>
            </a:endParaRPr>
          </a:p>
        </p:txBody>
      </p:sp>
      <p:sp>
        <p:nvSpPr>
          <p:cNvPr id="13" name="文本框 12"/>
          <p:cNvSpPr txBox="1"/>
          <p:nvPr/>
        </p:nvSpPr>
        <p:spPr>
          <a:xfrm>
            <a:off x="10627547" y="2484042"/>
            <a:ext cx="364203" cy="523220"/>
          </a:xfrm>
          <a:prstGeom prst="rect">
            <a:avLst/>
          </a:prstGeom>
          <a:noFill/>
        </p:spPr>
        <p:txBody>
          <a:bodyPr wrap="none" rtlCol="0">
            <a:spAutoFit/>
          </a:bodyPr>
          <a:lstStyle/>
          <a:p>
            <a:pPr algn="ctr"/>
            <a:r>
              <a:rPr lang="en-US" altLang="zh-CN" dirty="0"/>
              <a:t>2</a:t>
            </a:r>
            <a:endParaRPr lang="zh-CN" altLang="en-US" sz="2800" b="1" kern="100" dirty="0">
              <a:solidFill>
                <a:srgbClr val="FF0000"/>
              </a:solidFill>
              <a:cs typeface="Times New Roman" panose="02020603050405020304" pitchFamily="18" charset="0"/>
            </a:endParaRPr>
          </a:p>
        </p:txBody>
      </p:sp>
      <p:sp>
        <p:nvSpPr>
          <p:cNvPr id="14" name="文本框 13"/>
          <p:cNvSpPr txBox="1"/>
          <p:nvPr/>
        </p:nvSpPr>
        <p:spPr>
          <a:xfrm>
            <a:off x="6145734" y="2475496"/>
            <a:ext cx="364203" cy="523220"/>
          </a:xfrm>
          <a:prstGeom prst="rect">
            <a:avLst/>
          </a:prstGeom>
          <a:noFill/>
        </p:spPr>
        <p:txBody>
          <a:bodyPr wrap="none" rtlCol="0">
            <a:spAutoFit/>
          </a:bodyPr>
          <a:lstStyle/>
          <a:p>
            <a:pPr algn="ctr"/>
            <a:r>
              <a:rPr lang="en-US" altLang="zh-CN" dirty="0"/>
              <a:t>3</a:t>
            </a:r>
            <a:endParaRPr lang="zh-CN" altLang="en-US" sz="2800" b="1" kern="100" dirty="0">
              <a:solidFill>
                <a:srgbClr val="FF0000"/>
              </a:solidFill>
              <a:cs typeface="Times New Roman" panose="02020603050405020304" pitchFamily="18" charset="0"/>
            </a:endParaRPr>
          </a:p>
        </p:txBody>
      </p:sp>
      <p:sp>
        <p:nvSpPr>
          <p:cNvPr id="15" name="文本框 14"/>
          <p:cNvSpPr txBox="1"/>
          <p:nvPr/>
        </p:nvSpPr>
        <p:spPr>
          <a:xfrm>
            <a:off x="2350790" y="2455072"/>
            <a:ext cx="364203" cy="523220"/>
          </a:xfrm>
          <a:prstGeom prst="rect">
            <a:avLst/>
          </a:prstGeom>
          <a:noFill/>
        </p:spPr>
        <p:txBody>
          <a:bodyPr wrap="none" rtlCol="0">
            <a:spAutoFit/>
          </a:bodyPr>
          <a:lstStyle/>
          <a:p>
            <a:pPr algn="ctr"/>
            <a:r>
              <a:rPr lang="en-US" altLang="zh-CN" dirty="0"/>
              <a:t>4</a:t>
            </a:r>
            <a:endParaRPr lang="zh-CN" altLang="en-US" sz="2800" b="1" kern="100" dirty="0">
              <a:solidFill>
                <a:srgbClr val="FF0000"/>
              </a:solidFill>
              <a:cs typeface="Times New Roman" panose="02020603050405020304" pitchFamily="18" charset="0"/>
            </a:endParaRPr>
          </a:p>
        </p:txBody>
      </p:sp>
      <p:sp>
        <p:nvSpPr>
          <p:cNvPr id="16" name="文本框 15"/>
          <p:cNvSpPr txBox="1"/>
          <p:nvPr/>
        </p:nvSpPr>
        <p:spPr>
          <a:xfrm>
            <a:off x="8602552" y="2484042"/>
            <a:ext cx="364203" cy="523220"/>
          </a:xfrm>
          <a:prstGeom prst="rect">
            <a:avLst/>
          </a:prstGeom>
          <a:noFill/>
        </p:spPr>
        <p:txBody>
          <a:bodyPr wrap="none" rtlCol="0">
            <a:spAutoFit/>
          </a:bodyPr>
          <a:lstStyle/>
          <a:p>
            <a:pPr algn="ctr"/>
            <a:r>
              <a:rPr lang="en-US" altLang="zh-CN" dirty="0"/>
              <a:t>5</a:t>
            </a:r>
            <a:endParaRPr lang="zh-CN" altLang="en-US" sz="2800" b="1" kern="100" dirty="0">
              <a:solidFill>
                <a:srgbClr val="FF0000"/>
              </a:solidFill>
              <a:cs typeface="Times New Roman" panose="02020603050405020304" pitchFamily="18" charset="0"/>
            </a:endParaRPr>
          </a:p>
        </p:txBody>
      </p:sp>
      <p:sp>
        <p:nvSpPr>
          <p:cNvPr id="17" name="文本框 16"/>
          <p:cNvSpPr txBox="1"/>
          <p:nvPr/>
        </p:nvSpPr>
        <p:spPr>
          <a:xfrm>
            <a:off x="974092" y="2492588"/>
            <a:ext cx="364203" cy="523220"/>
          </a:xfrm>
          <a:prstGeom prst="rect">
            <a:avLst/>
          </a:prstGeom>
          <a:noFill/>
        </p:spPr>
        <p:txBody>
          <a:bodyPr wrap="none" rtlCol="0">
            <a:spAutoFit/>
          </a:bodyPr>
          <a:lstStyle/>
          <a:p>
            <a:pPr algn="ctr"/>
            <a:r>
              <a:rPr lang="en-US" altLang="zh-CN" dirty="0"/>
              <a:t>6</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23548242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2" end="2"/>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4"/>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4">
                                            <p:txEl>
                                              <p:pRg st="4" end="4"/>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5"/>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6"/>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1">
                                            <p:txEl>
                                              <p:pRg st="1" end="1"/>
                                            </p:txEl>
                                          </p:spTgt>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11">
                                            <p:txEl>
                                              <p:pRg st="2" end="2"/>
                                            </p:txEl>
                                          </p:spTgt>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11">
                                            <p:txEl>
                                              <p:pRg st="3" end="3"/>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15" grpId="0"/>
      <p:bldP spid="16" grpId="0"/>
      <p:bldP spid="1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656846"/>
          </a:xfrm>
        </p:spPr>
        <p:txBody>
          <a:bodyPr/>
          <a:lstStyle/>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三、 根据所听问句</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选择合适的答句</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听两遍。</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1471424"/>
            <a:ext cx="11485848" cy="3785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39750" algn="l"/>
                <a:tab pos="630238" algn="l"/>
                <a:tab pos="1793875" algn="l"/>
                <a:tab pos="4410075" algn="l"/>
                <a:tab pos="5130800" algn="l"/>
                <a:tab pos="7289800" algn="l"/>
              </a:tabLst>
            </a:pP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Ycs</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do</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have a rabbit</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Yes, she does</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eaLnBrk="1" hangingPunct="0">
              <a:spcAft>
                <a:spcPts val="0"/>
              </a:spcAft>
              <a:tabLst>
                <a:tab pos="539750" algn="l"/>
                <a:tab pos="630238" algn="l"/>
                <a:tab pos="1793875" algn="l"/>
                <a:tab pos="4410075" algn="l"/>
                <a:tab pos="5130800" algn="l"/>
                <a:tab pos="7289800" algn="l"/>
              </a:tabLst>
            </a:pPr>
            <a:endParaRPr lang="en-US" altLang="zh-CN" sz="1200"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eaLnBrk="1" hangingPunct="0">
              <a:spcAft>
                <a:spcPts val="0"/>
              </a:spcAft>
              <a:tabLst>
                <a:tab pos="539750" algn="l"/>
                <a:tab pos="630238" algn="l"/>
                <a:tab pos="1793875" algn="l"/>
                <a:tab pos="4410075" algn="l"/>
                <a:tab pos="5130800" algn="l"/>
                <a:tab pos="7289800" algn="l"/>
              </a:tabLst>
            </a:pPr>
            <a:endParaRPr lang="zh-CN"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39750" algn="l"/>
                <a:tab pos="630238" algn="l"/>
                <a:tab pos="1793875" algn="l"/>
                <a:tab pos="4410075" algn="l"/>
                <a:tab pos="5130800" algn="l"/>
                <a:tab pos="7289800" algn="l"/>
              </a:tabLst>
            </a:pP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There is one</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can see two</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No, there isn’t</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eaLnBrk="1" hangingPunct="0">
              <a:spcAft>
                <a:spcPts val="0"/>
              </a:spcAft>
              <a:tabLst>
                <a:tab pos="539750" algn="l"/>
                <a:tab pos="630238" algn="l"/>
                <a:tab pos="1793875" algn="l"/>
                <a:tab pos="4410075" algn="l"/>
                <a:tab pos="5130800" algn="l"/>
                <a:tab pos="7289800" algn="l"/>
              </a:tabLst>
            </a:pPr>
            <a:endParaRPr lang="en-US" altLang="zh-CN" sz="1200"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eaLnBrk="1" hangingPunct="0">
              <a:spcAft>
                <a:spcPts val="0"/>
              </a:spcAft>
              <a:tabLst>
                <a:tab pos="539750" algn="l"/>
                <a:tab pos="630238" algn="l"/>
                <a:tab pos="1793875" algn="l"/>
                <a:tab pos="4410075" algn="l"/>
                <a:tab pos="5130800" algn="l"/>
                <a:tab pos="7289800" algn="l"/>
              </a:tabLst>
            </a:pPr>
            <a:endParaRPr lang="zh-CN"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39750" algn="l"/>
                <a:tab pos="630238" algn="l"/>
                <a:tab pos="1793875" algn="l"/>
                <a:tab pos="4410075" algn="l"/>
                <a:tab pos="5130800" algn="l"/>
                <a:tab pos="7289800" algn="l"/>
              </a:tabLst>
            </a:pP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Yes, they do</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like climbing</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p>
          <a:p>
            <a:pPr eaLnBrk="1" hangingPunct="0">
              <a:spcAft>
                <a:spcPts val="0"/>
              </a:spcAft>
              <a:tabLst>
                <a:tab pos="539750" algn="l"/>
                <a:tab pos="630238" algn="l"/>
                <a:tab pos="1793875" algn="l"/>
                <a:tab pos="4410075" algn="l"/>
                <a:tab pos="5130800" algn="l"/>
                <a:tab pos="728980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No, I like running</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555336" y="2060848"/>
            <a:ext cx="5108963" cy="738664"/>
          </a:xfrm>
          <a:prstGeom prst="rect">
            <a:avLst/>
          </a:prstGeom>
        </p:spPr>
        <p:txBody>
          <a:bodyPr wrap="none">
            <a:spAutoFit/>
          </a:bodyPr>
          <a:lstStyle/>
          <a:p>
            <a:pPr algn="just">
              <a:lnSpc>
                <a:spcPct val="150000"/>
              </a:lnSpc>
              <a:spcAft>
                <a:spcPts val="0"/>
              </a:spcAft>
            </a:pPr>
            <a:r>
              <a:rPr lang="en-US" altLang="zh-CN" dirty="0">
                <a:solidFill>
                  <a:srgbClr val="ED028C"/>
                </a:solidFill>
                <a:cs typeface="Times New Roman" panose="02020603050405020304" pitchFamily="18" charset="0"/>
              </a:rPr>
              <a:t>Does your sister have a rabbit</a:t>
            </a:r>
            <a:r>
              <a:rPr lang="zh-CN" altLang="zh-CN" dirty="0">
                <a:solidFill>
                  <a:srgbClr val="ED028C"/>
                </a:solidFill>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5" name="矩形 4"/>
          <p:cNvSpPr/>
          <p:nvPr/>
        </p:nvSpPr>
        <p:spPr>
          <a:xfrm>
            <a:off x="555336" y="3212976"/>
            <a:ext cx="8424936" cy="738664"/>
          </a:xfrm>
          <a:prstGeom prst="rect">
            <a:avLst/>
          </a:prstGeom>
        </p:spPr>
        <p:txBody>
          <a:bodyPr wrap="square">
            <a:spAutoFit/>
          </a:bodyPr>
          <a:lstStyle/>
          <a:p>
            <a:pPr algn="just">
              <a:lnSpc>
                <a:spcPct val="150000"/>
              </a:lnSpc>
              <a:spcAft>
                <a:spcPts val="0"/>
              </a:spcAft>
            </a:pPr>
            <a:r>
              <a:rPr lang="en-US" altLang="zh-CN" dirty="0">
                <a:solidFill>
                  <a:srgbClr val="ED028C"/>
                </a:solidFill>
                <a:cs typeface="Times New Roman" panose="02020603050405020304" pitchFamily="18" charset="0"/>
              </a:rPr>
              <a:t>How many music rooms are there in your school</a:t>
            </a:r>
            <a:r>
              <a:rPr lang="zh-CN" altLang="zh-CN" dirty="0">
                <a:solidFill>
                  <a:srgbClr val="ED028C"/>
                </a:solidFill>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6" name="矩形 5"/>
          <p:cNvSpPr/>
          <p:nvPr/>
        </p:nvSpPr>
        <p:spPr>
          <a:xfrm>
            <a:off x="533338" y="5138388"/>
            <a:ext cx="3948517" cy="738664"/>
          </a:xfrm>
          <a:prstGeom prst="rect">
            <a:avLst/>
          </a:prstGeom>
        </p:spPr>
        <p:txBody>
          <a:bodyPr wrap="none">
            <a:spAutoFit/>
          </a:bodyPr>
          <a:lstStyle/>
          <a:p>
            <a:pPr algn="just">
              <a:lnSpc>
                <a:spcPct val="150000"/>
              </a:lnSpc>
              <a:spcAft>
                <a:spcPts val="0"/>
              </a:spcAft>
            </a:pPr>
            <a:r>
              <a:rPr lang="en-US" altLang="zh-CN" dirty="0">
                <a:solidFill>
                  <a:srgbClr val="ED028C"/>
                </a:solidFill>
                <a:cs typeface="Times New Roman" panose="02020603050405020304" pitchFamily="18" charset="0"/>
              </a:rPr>
              <a:t>Do you like swimming</a:t>
            </a:r>
            <a:r>
              <a:rPr lang="zh-CN" altLang="zh-CN" dirty="0">
                <a:solidFill>
                  <a:srgbClr val="ED028C"/>
                </a:solidFill>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7" name="文本框 6"/>
          <p:cNvSpPr txBox="1"/>
          <p:nvPr/>
        </p:nvSpPr>
        <p:spPr>
          <a:xfrm>
            <a:off x="929630" y="1556792"/>
            <a:ext cx="444352" cy="523220"/>
          </a:xfrm>
          <a:prstGeom prst="rect">
            <a:avLst/>
          </a:prstGeom>
          <a:noFill/>
        </p:spPr>
        <p:txBody>
          <a:bodyPr wrap="none" rtlCol="0">
            <a:spAutoFit/>
          </a:bodyPr>
          <a:lstStyle/>
          <a:p>
            <a:pPr algn="ctr"/>
            <a:r>
              <a:rPr lang="en-US" altLang="zh-CN" dirty="0"/>
              <a:t>C</a:t>
            </a:r>
            <a:endParaRPr lang="zh-CN" altLang="en-US" sz="2800" b="1" kern="100" dirty="0">
              <a:solidFill>
                <a:srgbClr val="FF0000"/>
              </a:solidFill>
              <a:cs typeface="Times New Roman" panose="02020603050405020304" pitchFamily="18" charset="0"/>
            </a:endParaRPr>
          </a:p>
        </p:txBody>
      </p:sp>
      <p:sp>
        <p:nvSpPr>
          <p:cNvPr id="8" name="文本框 7"/>
          <p:cNvSpPr txBox="1"/>
          <p:nvPr/>
        </p:nvSpPr>
        <p:spPr>
          <a:xfrm>
            <a:off x="970334" y="2755290"/>
            <a:ext cx="444352" cy="523220"/>
          </a:xfrm>
          <a:prstGeom prst="rect">
            <a:avLst/>
          </a:prstGeom>
          <a:noFill/>
        </p:spPr>
        <p:txBody>
          <a:bodyPr wrap="none" rtlCol="0">
            <a:spAutoFit/>
          </a:bodyPr>
          <a:lstStyle/>
          <a:p>
            <a:pPr algn="ctr"/>
            <a:r>
              <a:rPr lang="en-US" altLang="zh-CN" dirty="0"/>
              <a:t>A</a:t>
            </a:r>
            <a:endParaRPr lang="zh-CN" altLang="en-US" sz="2800" b="1" kern="100" dirty="0">
              <a:solidFill>
                <a:srgbClr val="FF0000"/>
              </a:solidFill>
              <a:cs typeface="Times New Roman" panose="02020603050405020304" pitchFamily="18" charset="0"/>
            </a:endParaRPr>
          </a:p>
        </p:txBody>
      </p:sp>
      <p:sp>
        <p:nvSpPr>
          <p:cNvPr id="9" name="文本框 8"/>
          <p:cNvSpPr txBox="1"/>
          <p:nvPr/>
        </p:nvSpPr>
        <p:spPr>
          <a:xfrm>
            <a:off x="910630" y="3950148"/>
            <a:ext cx="444352" cy="523220"/>
          </a:xfrm>
          <a:prstGeom prst="rect">
            <a:avLst/>
          </a:prstGeom>
          <a:noFill/>
        </p:spPr>
        <p:txBody>
          <a:bodyPr wrap="none" rtlCol="0">
            <a:spAutoFit/>
          </a:bodyPr>
          <a:lstStyle/>
          <a:p>
            <a:pPr algn="ctr"/>
            <a:r>
              <a:rPr lang="en-US" altLang="zh-CN" dirty="0"/>
              <a:t>C</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41067698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tabLst>
                <a:tab pos="539750" algn="l"/>
                <a:tab pos="630238" algn="l"/>
                <a:tab pos="1793875" algn="l"/>
                <a:tab pos="4410075" algn="l"/>
                <a:tab pos="5130800" algn="l"/>
                <a:tab pos="728980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He’s a teacher</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She’s a nurse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Yes, he is</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hangingPunct="0">
              <a:spcAft>
                <a:spcPts val="0"/>
              </a:spcAft>
              <a:tabLst>
                <a:tab pos="539750" algn="l"/>
                <a:tab pos="630238" algn="l"/>
                <a:tab pos="1793875" algn="l"/>
                <a:tab pos="4410075" algn="l"/>
                <a:tab pos="5130800" algn="l"/>
                <a:tab pos="7289800" algn="l"/>
              </a:tabLst>
            </a:pPr>
            <a:endParaRPr lang="en-US" altLang="zh-CN" sz="1200"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539750" algn="l"/>
                <a:tab pos="630238" algn="l"/>
                <a:tab pos="1793875" algn="l"/>
                <a:tab pos="4410075" algn="l"/>
                <a:tab pos="5130800" algn="l"/>
                <a:tab pos="7289800" algn="l"/>
              </a:tabLst>
            </a:pP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793875" algn="l"/>
                <a:tab pos="4410075" algn="l"/>
                <a:tab pos="5130800" algn="l"/>
                <a:tab pos="728980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can speak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Chinese</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Yes, he can</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793875" algn="l"/>
                <a:tab pos="4410075" algn="l"/>
                <a:tab pos="5130800" algn="l"/>
                <a:tab pos="72898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No, he can speak Chinese</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hangingPunct="0">
              <a:spcAft>
                <a:spcPts val="0"/>
              </a:spcAft>
              <a:tabLst>
                <a:tab pos="539750" algn="l"/>
                <a:tab pos="630238" algn="l"/>
                <a:tab pos="1793875" algn="l"/>
                <a:tab pos="4410075" algn="l"/>
                <a:tab pos="5130800" algn="l"/>
                <a:tab pos="7289800" algn="l"/>
              </a:tabLst>
            </a:pPr>
            <a:endParaRPr lang="en-US" altLang="zh-CN" sz="1200"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539750" algn="l"/>
                <a:tab pos="630238" algn="l"/>
                <a:tab pos="1793875" algn="l"/>
                <a:tab pos="4410075" algn="l"/>
                <a:tab pos="5130800" algn="l"/>
                <a:tab pos="7289800" algn="l"/>
              </a:tabLst>
            </a:pP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793875" algn="l"/>
                <a:tab pos="4410075" algn="l"/>
                <a:tab pos="5130800" algn="l"/>
                <a:tab pos="728980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often have dinner with their family</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793875" algn="l"/>
                <a:tab pos="4410075" algn="l"/>
                <a:tab pos="5130800" algn="l"/>
                <a:tab pos="72898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like having a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picnic</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usually play with my cat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562216" y="1916832"/>
            <a:ext cx="4350806" cy="738664"/>
          </a:xfrm>
          <a:prstGeom prst="rect">
            <a:avLst/>
          </a:prstGeom>
        </p:spPr>
        <p:txBody>
          <a:bodyPr wrap="none">
            <a:spAutoFit/>
          </a:bodyPr>
          <a:lstStyle/>
          <a:p>
            <a:pPr algn="just">
              <a:lnSpc>
                <a:spcPct val="150000"/>
              </a:lnSpc>
              <a:spcAft>
                <a:spcPts val="0"/>
              </a:spcAft>
            </a:pPr>
            <a:r>
              <a:rPr lang="en-US" altLang="zh-CN" dirty="0">
                <a:solidFill>
                  <a:srgbClr val="ED028C"/>
                </a:solidFill>
                <a:cs typeface="Times New Roman" panose="02020603050405020304" pitchFamily="18" charset="0"/>
              </a:rPr>
              <a:t>What does your uncle do</a:t>
            </a:r>
            <a:r>
              <a:rPr lang="zh-CN" altLang="zh-CN" dirty="0">
                <a:solidFill>
                  <a:srgbClr val="ED028C"/>
                </a:solidFill>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4" name="矩形 3"/>
          <p:cNvSpPr/>
          <p:nvPr/>
        </p:nvSpPr>
        <p:spPr>
          <a:xfrm>
            <a:off x="634224" y="3826208"/>
            <a:ext cx="4677884" cy="738664"/>
          </a:xfrm>
          <a:prstGeom prst="rect">
            <a:avLst/>
          </a:prstGeom>
        </p:spPr>
        <p:txBody>
          <a:bodyPr wrap="none">
            <a:spAutoFit/>
          </a:bodyPr>
          <a:lstStyle/>
          <a:p>
            <a:pPr algn="just">
              <a:lnSpc>
                <a:spcPct val="150000"/>
              </a:lnSpc>
              <a:spcAft>
                <a:spcPts val="0"/>
              </a:spcAft>
            </a:pPr>
            <a:r>
              <a:rPr lang="en-US" altLang="zh-CN" dirty="0">
                <a:solidFill>
                  <a:srgbClr val="ED028C"/>
                </a:solidFill>
                <a:cs typeface="Times New Roman" panose="02020603050405020304" pitchFamily="18" charset="0"/>
              </a:rPr>
              <a:t>Can the boy speak Chinese</a:t>
            </a:r>
            <a:r>
              <a:rPr lang="zh-CN" altLang="zh-CN" dirty="0">
                <a:solidFill>
                  <a:srgbClr val="ED028C"/>
                </a:solidFill>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5" name="矩形 4"/>
          <p:cNvSpPr/>
          <p:nvPr/>
        </p:nvSpPr>
        <p:spPr>
          <a:xfrm>
            <a:off x="570762" y="5645487"/>
            <a:ext cx="4948791" cy="738664"/>
          </a:xfrm>
          <a:prstGeom prst="rect">
            <a:avLst/>
          </a:prstGeom>
        </p:spPr>
        <p:txBody>
          <a:bodyPr wrap="none">
            <a:spAutoFit/>
          </a:bodyPr>
          <a:lstStyle/>
          <a:p>
            <a:pPr algn="just">
              <a:lnSpc>
                <a:spcPct val="150000"/>
              </a:lnSpc>
              <a:spcAft>
                <a:spcPts val="0"/>
              </a:spcAft>
            </a:pPr>
            <a:r>
              <a:rPr lang="en-US" altLang="zh-CN" dirty="0">
                <a:solidFill>
                  <a:srgbClr val="ED028C"/>
                </a:solidFill>
                <a:cs typeface="Times New Roman" panose="02020603050405020304" pitchFamily="18" charset="0"/>
              </a:rPr>
              <a:t>What do you do at weekends</a:t>
            </a:r>
            <a:r>
              <a:rPr lang="zh-CN" altLang="zh-CN" dirty="0">
                <a:solidFill>
                  <a:srgbClr val="ED028C"/>
                </a:solidFill>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6" name="文本框 5"/>
          <p:cNvSpPr txBox="1"/>
          <p:nvPr/>
        </p:nvSpPr>
        <p:spPr>
          <a:xfrm>
            <a:off x="857622" y="836712"/>
            <a:ext cx="444352" cy="523220"/>
          </a:xfrm>
          <a:prstGeom prst="rect">
            <a:avLst/>
          </a:prstGeom>
          <a:noFill/>
        </p:spPr>
        <p:txBody>
          <a:bodyPr wrap="none" rtlCol="0">
            <a:spAutoFit/>
          </a:bodyPr>
          <a:lstStyle/>
          <a:p>
            <a:pPr algn="ctr"/>
            <a:r>
              <a:rPr lang="en-US" altLang="zh-CN" dirty="0"/>
              <a:t>A</a:t>
            </a:r>
            <a:endParaRPr lang="zh-CN" altLang="en-US" sz="2800" b="1" kern="100" dirty="0">
              <a:solidFill>
                <a:srgbClr val="FF0000"/>
              </a:solidFill>
              <a:cs typeface="Times New Roman" panose="02020603050405020304" pitchFamily="18" charset="0"/>
            </a:endParaRPr>
          </a:p>
        </p:txBody>
      </p:sp>
      <p:sp>
        <p:nvSpPr>
          <p:cNvPr id="7" name="文本框 6"/>
          <p:cNvSpPr txBox="1"/>
          <p:nvPr/>
        </p:nvSpPr>
        <p:spPr>
          <a:xfrm>
            <a:off x="1012057" y="2655496"/>
            <a:ext cx="423514" cy="523220"/>
          </a:xfrm>
          <a:prstGeom prst="rect">
            <a:avLst/>
          </a:prstGeom>
          <a:noFill/>
        </p:spPr>
        <p:txBody>
          <a:bodyPr wrap="none" rtlCol="0">
            <a:spAutoFit/>
          </a:bodyPr>
          <a:lstStyle/>
          <a:p>
            <a:pPr algn="ctr"/>
            <a:r>
              <a:rPr lang="en-US" altLang="zh-CN" dirty="0"/>
              <a:t>B</a:t>
            </a:r>
            <a:endParaRPr lang="zh-CN" altLang="en-US" sz="2800" b="1" kern="100" dirty="0">
              <a:solidFill>
                <a:srgbClr val="FF0000"/>
              </a:solidFill>
              <a:cs typeface="Times New Roman" panose="02020603050405020304" pitchFamily="18" charset="0"/>
            </a:endParaRPr>
          </a:p>
        </p:txBody>
      </p:sp>
      <p:sp>
        <p:nvSpPr>
          <p:cNvPr id="8" name="文本框 7"/>
          <p:cNvSpPr txBox="1"/>
          <p:nvPr/>
        </p:nvSpPr>
        <p:spPr>
          <a:xfrm>
            <a:off x="929630" y="4509120"/>
            <a:ext cx="444352" cy="523220"/>
          </a:xfrm>
          <a:prstGeom prst="rect">
            <a:avLst/>
          </a:prstGeom>
          <a:noFill/>
        </p:spPr>
        <p:txBody>
          <a:bodyPr wrap="none" rtlCol="0">
            <a:spAutoFit/>
          </a:bodyPr>
          <a:lstStyle/>
          <a:p>
            <a:pPr algn="ctr"/>
            <a:r>
              <a:rPr lang="en-US" altLang="zh-CN" dirty="0"/>
              <a:t>C</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2780386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37260"/>
            <a:ext cx="11485848" cy="646331"/>
          </a:xfrm>
        </p:spPr>
        <p:txBody>
          <a:bodyPr/>
          <a:lstStyle/>
          <a:p>
            <a:pPr hangingPunct="0">
              <a:spcAft>
                <a:spcPts val="0"/>
              </a:spcAft>
              <a:tabLst>
                <a:tab pos="540385" algn="l"/>
                <a:tab pos="630555" algn="l"/>
                <a:tab pos="4410710" algn="l"/>
                <a:tab pos="5130800" algn="l"/>
                <a:tab pos="7291070" algn="l"/>
              </a:tabLst>
            </a:pPr>
            <a:r>
              <a:rPr lang="zh-CN" altLang="zh-CN" sz="2400"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四、 判断下列句子与所听内容是否相符</a:t>
            </a: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用</a:t>
            </a:r>
            <a:r>
              <a:rPr lang="en-US" altLang="zh-CN" sz="24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sz="24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或</a:t>
            </a:r>
            <a:r>
              <a:rPr lang="en-US" altLang="zh-CN" sz="24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sz="24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表示</a:t>
            </a: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听两遍。</a:t>
            </a: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sz="24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9998" y="1107132"/>
            <a:ext cx="11485848" cy="55622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sz="2400"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sz="2400"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Hi, Linda. Can you tell me about your new school</a:t>
            </a:r>
            <a:r>
              <a:rPr lang="zh-CN" altLang="zh-CN" sz="2400"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sz="2400"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sz="2400"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Sure</a:t>
            </a:r>
            <a:r>
              <a:rPr lang="zh-CN" altLang="zh-CN" sz="2400"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My new school is big and nice.</a:t>
            </a:r>
            <a:endPar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sz="2400"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sz="2400"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Where is your classroom</a:t>
            </a:r>
            <a:r>
              <a:rPr lang="zh-CN" altLang="zh-CN" sz="2400"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sz="2400"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sz="2400"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My classroom is on the third floor.</a:t>
            </a:r>
            <a:endPar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sz="2400"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sz="2400"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Are there any special rooms in your school</a:t>
            </a:r>
            <a:r>
              <a:rPr lang="zh-CN" altLang="zh-CN" sz="2400"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sz="2400"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sz="2400"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Yes. There’s a music room and three computer rooms.</a:t>
            </a:r>
            <a:endPar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sz="2400"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sz="2400"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What subject do you like</a:t>
            </a:r>
            <a:r>
              <a:rPr lang="zh-CN" altLang="zh-CN" sz="2400"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sz="2400"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sz="2400"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I like Art because I like drawing.</a:t>
            </a:r>
            <a:endPar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sz="2400"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sz="2400"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Is there a library in your school</a:t>
            </a:r>
            <a:r>
              <a:rPr lang="zh-CN" altLang="zh-CN" sz="2400"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sz="2400"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sz="2400"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Yes. There’s a library, and I often read books after class.</a:t>
            </a:r>
            <a:endParaRPr lang="zh-CN" alt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61261879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242170"/>
          </a:xfrm>
        </p:spPr>
        <p:txBody>
          <a:bodyPr/>
          <a:lstStyle/>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Linda’s new school is small but nice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Linda’s classroom is on the third floor</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There is a music room and two computer rooms in her school</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Linda likes Art because she likes drawing</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There is a library in the school and Linda often reads after class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p:cNvSpPr txBox="1"/>
          <p:nvPr/>
        </p:nvSpPr>
        <p:spPr>
          <a:xfrm>
            <a:off x="910630" y="836712"/>
            <a:ext cx="404278" cy="523220"/>
          </a:xfrm>
          <a:prstGeom prst="rect">
            <a:avLst/>
          </a:prstGeom>
          <a:noFill/>
        </p:spPr>
        <p:txBody>
          <a:bodyPr wrap="none" rtlCol="0">
            <a:spAutoFit/>
          </a:bodyPr>
          <a:lstStyle/>
          <a:p>
            <a:pPr algn="ctr"/>
            <a:r>
              <a:rPr lang="en-US" altLang="zh-CN" dirty="0"/>
              <a:t>F</a:t>
            </a:r>
            <a:endParaRPr lang="zh-CN" altLang="en-US" sz="2800" b="1" kern="100" dirty="0">
              <a:solidFill>
                <a:srgbClr val="FF0000"/>
              </a:solidFill>
              <a:cs typeface="Times New Roman" panose="02020603050405020304" pitchFamily="18" charset="0"/>
            </a:endParaRPr>
          </a:p>
        </p:txBody>
      </p:sp>
      <p:sp>
        <p:nvSpPr>
          <p:cNvPr id="4" name="文本框 3"/>
          <p:cNvSpPr txBox="1"/>
          <p:nvPr/>
        </p:nvSpPr>
        <p:spPr>
          <a:xfrm>
            <a:off x="948454" y="1476238"/>
            <a:ext cx="423514" cy="523220"/>
          </a:xfrm>
          <a:prstGeom prst="rect">
            <a:avLst/>
          </a:prstGeom>
          <a:noFill/>
        </p:spPr>
        <p:txBody>
          <a:bodyPr wrap="none" rtlCol="0">
            <a:spAutoFit/>
          </a:bodyPr>
          <a:lstStyle/>
          <a:p>
            <a:pPr algn="ctr"/>
            <a:r>
              <a:rPr lang="en-US" altLang="zh-CN" dirty="0"/>
              <a:t>T</a:t>
            </a:r>
            <a:endParaRPr lang="zh-CN" altLang="en-US" sz="2800" b="1" kern="100" dirty="0">
              <a:solidFill>
                <a:srgbClr val="FF0000"/>
              </a:solidFill>
              <a:cs typeface="Times New Roman" panose="02020603050405020304" pitchFamily="18" charset="0"/>
            </a:endParaRPr>
          </a:p>
        </p:txBody>
      </p:sp>
      <p:sp>
        <p:nvSpPr>
          <p:cNvPr id="5" name="文本框 4"/>
          <p:cNvSpPr txBox="1"/>
          <p:nvPr/>
        </p:nvSpPr>
        <p:spPr>
          <a:xfrm>
            <a:off x="974092" y="2115764"/>
            <a:ext cx="404278" cy="523220"/>
          </a:xfrm>
          <a:prstGeom prst="rect">
            <a:avLst/>
          </a:prstGeom>
          <a:noFill/>
        </p:spPr>
        <p:txBody>
          <a:bodyPr wrap="none" rtlCol="0">
            <a:spAutoFit/>
          </a:bodyPr>
          <a:lstStyle/>
          <a:p>
            <a:pPr algn="ctr"/>
            <a:r>
              <a:rPr lang="en-US" altLang="zh-CN" dirty="0"/>
              <a:t>F</a:t>
            </a:r>
            <a:endParaRPr lang="zh-CN" altLang="en-US" sz="2800" b="1" kern="100" dirty="0">
              <a:solidFill>
                <a:srgbClr val="FF0000"/>
              </a:solidFill>
              <a:cs typeface="Times New Roman" panose="02020603050405020304" pitchFamily="18" charset="0"/>
            </a:endParaRPr>
          </a:p>
        </p:txBody>
      </p:sp>
      <p:sp>
        <p:nvSpPr>
          <p:cNvPr id="6" name="文本框 5"/>
          <p:cNvSpPr txBox="1"/>
          <p:nvPr/>
        </p:nvSpPr>
        <p:spPr>
          <a:xfrm>
            <a:off x="940049" y="2763836"/>
            <a:ext cx="423514" cy="523220"/>
          </a:xfrm>
          <a:prstGeom prst="rect">
            <a:avLst/>
          </a:prstGeom>
          <a:noFill/>
        </p:spPr>
        <p:txBody>
          <a:bodyPr wrap="none" rtlCol="0">
            <a:spAutoFit/>
          </a:bodyPr>
          <a:lstStyle/>
          <a:p>
            <a:pPr algn="ctr"/>
            <a:r>
              <a:rPr lang="en-US" altLang="zh-CN" dirty="0"/>
              <a:t>T</a:t>
            </a:r>
            <a:endParaRPr lang="zh-CN" altLang="en-US" sz="2800" b="1" kern="100" dirty="0">
              <a:solidFill>
                <a:srgbClr val="FF0000"/>
              </a:solidFill>
              <a:cs typeface="Times New Roman" panose="02020603050405020304" pitchFamily="18" charset="0"/>
            </a:endParaRPr>
          </a:p>
        </p:txBody>
      </p:sp>
      <p:sp>
        <p:nvSpPr>
          <p:cNvPr id="7" name="文本框 6"/>
          <p:cNvSpPr txBox="1"/>
          <p:nvPr/>
        </p:nvSpPr>
        <p:spPr>
          <a:xfrm>
            <a:off x="919176" y="3391176"/>
            <a:ext cx="423514" cy="523220"/>
          </a:xfrm>
          <a:prstGeom prst="rect">
            <a:avLst/>
          </a:prstGeom>
          <a:noFill/>
        </p:spPr>
        <p:txBody>
          <a:bodyPr wrap="none" rtlCol="0">
            <a:spAutoFit/>
          </a:bodyPr>
          <a:lstStyle/>
          <a:p>
            <a:pPr algn="ctr"/>
            <a:r>
              <a:rPr lang="en-US" altLang="zh-CN" dirty="0"/>
              <a:t>T</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39625974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656846"/>
          </a:xfrm>
        </p:spPr>
        <p:txBody>
          <a:bodyPr/>
          <a:lstStyle/>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五、 根据所听内容</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填入所缺单词</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完成短文</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听三遍。</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34566" y="1378364"/>
            <a:ext cx="11485848" cy="3246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zh-CN" altLang="zh-CN" b="1" dirty="0">
                <a:solidFill>
                  <a:srgbClr val="ED028C"/>
                </a:solidFill>
                <a:uFill>
                  <a:solidFill>
                    <a:srgbClr val="ED028C"/>
                  </a:solidFill>
                </a:u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ED028C"/>
                </a:solidFill>
                <a:uFill>
                  <a:solidFill>
                    <a:srgbClr val="ED028C"/>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ED028C"/>
                </a:solidFill>
                <a:uFill>
                  <a:solidFill>
                    <a:srgbClr val="ED028C"/>
                  </a:solidFill>
                </a:uFill>
                <a:latin typeface="Times New Roman" panose="02020603050405020304" pitchFamily="18" charset="0"/>
                <a:ea typeface="宋体" panose="02010600030101010101" pitchFamily="2" charset="-122"/>
                <a:cs typeface="Times New Roman" panose="02020603050405020304" pitchFamily="18" charset="0"/>
              </a:rPr>
              <a:t>John is my classmate. We </a:t>
            </a:r>
            <a:r>
              <a:rPr lang="en-US" altLang="zh-CN" b="1" u="sng" dirty="0">
                <a:solidFill>
                  <a:srgbClr val="ED028C"/>
                </a:solidFill>
                <a:uFill>
                  <a:solidFill>
                    <a:srgbClr val="ED028C"/>
                  </a:solidFill>
                </a:uFill>
                <a:latin typeface="Times New Roman" panose="02020603050405020304" pitchFamily="18" charset="0"/>
                <a:ea typeface="宋体" panose="02010600030101010101" pitchFamily="2" charset="-122"/>
                <a:cs typeface="Times New Roman" panose="02020603050405020304" pitchFamily="18" charset="0"/>
              </a:rPr>
              <a:t>live</a:t>
            </a:r>
            <a:r>
              <a:rPr lang="en-US" altLang="zh-CN" b="1" dirty="0">
                <a:solidFill>
                  <a:srgbClr val="ED028C"/>
                </a:solidFill>
                <a:uFill>
                  <a:solidFill>
                    <a:srgbClr val="ED028C"/>
                  </a:solidFill>
                </a:uFill>
                <a:latin typeface="Times New Roman" panose="02020603050405020304" pitchFamily="18" charset="0"/>
                <a:ea typeface="宋体" panose="02010600030101010101" pitchFamily="2" charset="-122"/>
                <a:cs typeface="Times New Roman" panose="02020603050405020304" pitchFamily="18" charset="0"/>
              </a:rPr>
              <a:t> in the same community. His father and mother are both </a:t>
            </a:r>
            <a:r>
              <a:rPr lang="en-US" altLang="zh-CN" b="1" u="sng" dirty="0">
                <a:solidFill>
                  <a:srgbClr val="ED028C"/>
                </a:solidFill>
                <a:uFill>
                  <a:solidFill>
                    <a:srgbClr val="ED028C"/>
                  </a:solidFill>
                </a:uFill>
                <a:latin typeface="Times New Roman" panose="02020603050405020304" pitchFamily="18" charset="0"/>
                <a:ea typeface="宋体" panose="02010600030101010101" pitchFamily="2" charset="-122"/>
                <a:cs typeface="Times New Roman" panose="02020603050405020304" pitchFamily="18" charset="0"/>
              </a:rPr>
              <a:t>doctors</a:t>
            </a:r>
            <a:r>
              <a:rPr lang="en-US" altLang="zh-CN" b="1" dirty="0">
                <a:solidFill>
                  <a:srgbClr val="ED028C"/>
                </a:solidFill>
                <a:uFill>
                  <a:solidFill>
                    <a:srgbClr val="ED028C"/>
                  </a:solidFill>
                </a:uFill>
                <a:latin typeface="Times New Roman" panose="02020603050405020304" pitchFamily="18" charset="0"/>
                <a:ea typeface="宋体" panose="02010600030101010101" pitchFamily="2" charset="-122"/>
                <a:cs typeface="Times New Roman" panose="02020603050405020304" pitchFamily="18" charset="0"/>
              </a:rPr>
              <a:t>. They </a:t>
            </a:r>
            <a:r>
              <a:rPr lang="en-US" altLang="zh-CN" b="1" u="sng" dirty="0">
                <a:solidFill>
                  <a:srgbClr val="ED028C"/>
                </a:solidFill>
                <a:uFill>
                  <a:solidFill>
                    <a:srgbClr val="ED028C"/>
                  </a:solidFill>
                </a:uFill>
                <a:latin typeface="Times New Roman" panose="02020603050405020304" pitchFamily="18" charset="0"/>
                <a:ea typeface="宋体" panose="02010600030101010101" pitchFamily="2" charset="-122"/>
                <a:cs typeface="Times New Roman" panose="02020603050405020304" pitchFamily="18" charset="0"/>
              </a:rPr>
              <a:t>work</a:t>
            </a:r>
            <a:r>
              <a:rPr lang="en-US" altLang="zh-CN" b="1" dirty="0">
                <a:solidFill>
                  <a:srgbClr val="ED028C"/>
                </a:solidFill>
                <a:uFill>
                  <a:solidFill>
                    <a:srgbClr val="ED028C"/>
                  </a:solidFill>
                </a:uFill>
                <a:latin typeface="Times New Roman" panose="02020603050405020304" pitchFamily="18" charset="0"/>
                <a:ea typeface="宋体" panose="02010600030101010101" pitchFamily="2" charset="-122"/>
                <a:cs typeface="Times New Roman" panose="02020603050405020304" pitchFamily="18" charset="0"/>
              </a:rPr>
              <a:t> in a big hospital. They </a:t>
            </a:r>
            <a:r>
              <a:rPr lang="en-US" altLang="zh-CN" b="1" u="sng" dirty="0">
                <a:solidFill>
                  <a:srgbClr val="ED028C"/>
                </a:solidFill>
                <a:uFill>
                  <a:solidFill>
                    <a:srgbClr val="ED028C"/>
                  </a:solidFill>
                </a:uFill>
                <a:latin typeface="Times New Roman" panose="02020603050405020304" pitchFamily="18" charset="0"/>
                <a:ea typeface="宋体" panose="02010600030101010101" pitchFamily="2" charset="-122"/>
                <a:cs typeface="Times New Roman" panose="02020603050405020304" pitchFamily="18" charset="0"/>
              </a:rPr>
              <a:t>help</a:t>
            </a:r>
            <a:r>
              <a:rPr lang="en-US" altLang="zh-CN" b="1" dirty="0">
                <a:solidFill>
                  <a:srgbClr val="ED028C"/>
                </a:solidFill>
                <a:uFill>
                  <a:solidFill>
                    <a:srgbClr val="ED028C"/>
                  </a:solidFill>
                </a:uFill>
                <a:latin typeface="Times New Roman" panose="02020603050405020304" pitchFamily="18" charset="0"/>
                <a:ea typeface="宋体" panose="02010600030101010101" pitchFamily="2" charset="-122"/>
                <a:cs typeface="Times New Roman" panose="02020603050405020304" pitchFamily="18" charset="0"/>
              </a:rPr>
              <a:t> sick people. John likes animals. His animal friends have no </a:t>
            </a:r>
            <a:r>
              <a:rPr lang="en-US" altLang="zh-CN" b="1" u="sng" dirty="0">
                <a:solidFill>
                  <a:srgbClr val="ED028C"/>
                </a:solidFill>
                <a:uFill>
                  <a:solidFill>
                    <a:srgbClr val="ED028C"/>
                  </a:solidFill>
                </a:uFill>
                <a:latin typeface="Times New Roman" panose="02020603050405020304" pitchFamily="18" charset="0"/>
                <a:ea typeface="宋体" panose="02010600030101010101" pitchFamily="2" charset="-122"/>
                <a:cs typeface="Times New Roman" panose="02020603050405020304" pitchFamily="18" charset="0"/>
              </a:rPr>
              <a:t>legs</a:t>
            </a:r>
            <a:r>
              <a:rPr lang="en-US" altLang="zh-CN" b="1" dirty="0">
                <a:solidFill>
                  <a:srgbClr val="ED028C"/>
                </a:solidFill>
                <a:uFill>
                  <a:solidFill>
                    <a:srgbClr val="ED028C"/>
                  </a:solidFill>
                </a:uFill>
                <a:latin typeface="Times New Roman" panose="02020603050405020304" pitchFamily="18" charset="0"/>
                <a:ea typeface="宋体" panose="02010600030101010101" pitchFamily="2" charset="-122"/>
                <a:cs typeface="Times New Roman" panose="02020603050405020304" pitchFamily="18" charset="0"/>
              </a:rPr>
              <a:t> or </a:t>
            </a:r>
            <a:r>
              <a:rPr lang="en-US" altLang="zh-CN" b="1" u="sng" dirty="0">
                <a:solidFill>
                  <a:srgbClr val="ED028C"/>
                </a:solidFill>
                <a:uFill>
                  <a:solidFill>
                    <a:srgbClr val="ED028C"/>
                  </a:solidFill>
                </a:uFill>
                <a:latin typeface="Times New Roman" panose="02020603050405020304" pitchFamily="18" charset="0"/>
                <a:ea typeface="宋体" panose="02010600030101010101" pitchFamily="2" charset="-122"/>
                <a:cs typeface="Times New Roman" panose="02020603050405020304" pitchFamily="18" charset="0"/>
              </a:rPr>
              <a:t>arms</a:t>
            </a:r>
            <a:r>
              <a:rPr lang="en-US" altLang="zh-CN" b="1" dirty="0">
                <a:solidFill>
                  <a:srgbClr val="ED028C"/>
                </a:solidFill>
                <a:uFill>
                  <a:solidFill>
                    <a:srgbClr val="ED028C"/>
                  </a:solidFill>
                </a:uFill>
                <a:latin typeface="Times New Roman" panose="02020603050405020304" pitchFamily="18" charset="0"/>
                <a:ea typeface="宋体" panose="02010600030101010101" pitchFamily="2" charset="-122"/>
                <a:cs typeface="Times New Roman" panose="02020603050405020304" pitchFamily="18" charset="0"/>
              </a:rPr>
              <a:t>. They can </a:t>
            </a:r>
            <a:r>
              <a:rPr lang="en-US" altLang="zh-CN" b="1" u="sng" dirty="0">
                <a:solidFill>
                  <a:srgbClr val="ED028C"/>
                </a:solidFill>
                <a:uFill>
                  <a:solidFill>
                    <a:srgbClr val="ED028C"/>
                  </a:solidFill>
                </a:uFill>
                <a:latin typeface="Times New Roman" panose="02020603050405020304" pitchFamily="18" charset="0"/>
                <a:ea typeface="宋体" panose="02010600030101010101" pitchFamily="2" charset="-122"/>
                <a:cs typeface="Times New Roman" panose="02020603050405020304" pitchFamily="18" charset="0"/>
              </a:rPr>
              <a:t>swim</a:t>
            </a:r>
            <a:r>
              <a:rPr lang="en-US" altLang="zh-CN" b="1" dirty="0">
                <a:solidFill>
                  <a:srgbClr val="ED028C"/>
                </a:solidFill>
                <a:uFill>
                  <a:solidFill>
                    <a:srgbClr val="ED028C"/>
                  </a:solidFill>
                </a:uFill>
                <a:latin typeface="Times New Roman" panose="02020603050405020304" pitchFamily="18" charset="0"/>
                <a:ea typeface="宋体" panose="02010600030101010101" pitchFamily="2" charset="-122"/>
                <a:cs typeface="Times New Roman" panose="02020603050405020304" pitchFamily="18" charset="0"/>
              </a:rPr>
              <a:t> fast. Yes</a:t>
            </a:r>
            <a:r>
              <a:rPr lang="zh-CN" altLang="zh-CN" b="1" dirty="0">
                <a:solidFill>
                  <a:srgbClr val="ED028C"/>
                </a:solidFill>
                <a:uFill>
                  <a:solidFill>
                    <a:srgbClr val="ED028C"/>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ED028C"/>
                </a:solidFill>
                <a:uFill>
                  <a:solidFill>
                    <a:srgbClr val="ED028C"/>
                  </a:solidFill>
                </a:uFill>
                <a:latin typeface="Times New Roman" panose="02020603050405020304" pitchFamily="18" charset="0"/>
                <a:ea typeface="宋体" panose="02010600030101010101" pitchFamily="2" charset="-122"/>
                <a:cs typeface="Times New Roman" panose="02020603050405020304" pitchFamily="18" charset="0"/>
              </a:rPr>
              <a:t> They are </a:t>
            </a:r>
            <a:r>
              <a:rPr lang="en-US" altLang="zh-CN" b="1" u="sng" dirty="0">
                <a:solidFill>
                  <a:srgbClr val="ED028C"/>
                </a:solidFill>
                <a:uFill>
                  <a:solidFill>
                    <a:srgbClr val="ED028C"/>
                  </a:solidFill>
                </a:uFill>
                <a:latin typeface="Times New Roman" panose="02020603050405020304" pitchFamily="18" charset="0"/>
                <a:ea typeface="宋体" panose="02010600030101010101" pitchFamily="2" charset="-122"/>
                <a:cs typeface="Times New Roman" panose="02020603050405020304" pitchFamily="18" charset="0"/>
              </a:rPr>
              <a:t>fish</a:t>
            </a:r>
            <a:r>
              <a:rPr lang="en-US" altLang="zh-CN" b="1" dirty="0">
                <a:solidFill>
                  <a:srgbClr val="ED028C"/>
                </a:solidFill>
                <a:uFill>
                  <a:solidFill>
                    <a:srgbClr val="ED028C"/>
                  </a:solidFill>
                </a:uFill>
                <a:latin typeface="Times New Roman" panose="02020603050405020304" pitchFamily="18" charset="0"/>
                <a:ea typeface="宋体" panose="02010600030101010101" pitchFamily="2" charset="-122"/>
                <a:cs typeface="Times New Roman" panose="02020603050405020304" pitchFamily="18" charset="0"/>
              </a:rPr>
              <a:t>. John and I often </a:t>
            </a:r>
            <a:r>
              <a:rPr lang="en-US" altLang="zh-CN" b="1" u="sng" dirty="0">
                <a:solidFill>
                  <a:srgbClr val="ED028C"/>
                </a:solidFill>
                <a:uFill>
                  <a:solidFill>
                    <a:srgbClr val="ED028C"/>
                  </a:solidFill>
                </a:uFill>
                <a:latin typeface="Times New Roman" panose="02020603050405020304" pitchFamily="18" charset="0"/>
                <a:ea typeface="宋体" panose="02010600030101010101" pitchFamily="2" charset="-122"/>
                <a:cs typeface="Times New Roman" panose="02020603050405020304" pitchFamily="18" charset="0"/>
              </a:rPr>
              <a:t>go</a:t>
            </a:r>
            <a:r>
              <a:rPr lang="en-US" altLang="zh-CN" b="1" dirty="0">
                <a:solidFill>
                  <a:srgbClr val="ED028C"/>
                </a:solidFill>
                <a:uFill>
                  <a:solidFill>
                    <a:srgbClr val="ED028C"/>
                  </a:solidFill>
                </a:uFill>
                <a:latin typeface="Times New Roman" panose="02020603050405020304" pitchFamily="18" charset="0"/>
                <a:ea typeface="宋体" panose="02010600030101010101" pitchFamily="2" charset="-122"/>
                <a:cs typeface="Times New Roman" panose="02020603050405020304" pitchFamily="18" charset="0"/>
              </a:rPr>
              <a:t> and play basketball together </a:t>
            </a:r>
            <a:r>
              <a:rPr lang="en-US" altLang="zh-CN" b="1" u="sng" dirty="0">
                <a:solidFill>
                  <a:srgbClr val="ED028C"/>
                </a:solidFill>
                <a:uFill>
                  <a:solidFill>
                    <a:srgbClr val="ED028C"/>
                  </a:solidFill>
                </a:uFill>
                <a:latin typeface="Times New Roman" panose="02020603050405020304" pitchFamily="18" charset="0"/>
                <a:ea typeface="宋体" panose="02010600030101010101" pitchFamily="2" charset="-122"/>
                <a:cs typeface="Times New Roman" panose="02020603050405020304" pitchFamily="18" charset="0"/>
              </a:rPr>
              <a:t>after</a:t>
            </a:r>
            <a:r>
              <a:rPr lang="en-US" altLang="zh-CN" b="1" dirty="0">
                <a:solidFill>
                  <a:srgbClr val="ED028C"/>
                </a:solidFill>
                <a:uFill>
                  <a:solidFill>
                    <a:srgbClr val="ED028C"/>
                  </a:solidFill>
                </a:uFill>
                <a:latin typeface="Times New Roman" panose="02020603050405020304" pitchFamily="18" charset="0"/>
                <a:ea typeface="宋体" panose="02010600030101010101" pitchFamily="2" charset="-122"/>
                <a:cs typeface="Times New Roman" panose="02020603050405020304" pitchFamily="18" charset="0"/>
              </a:rPr>
              <a:t> school. We have a lot of fun</a:t>
            </a:r>
            <a:r>
              <a:rPr lang="en-US" altLang="zh-CN" b="1" dirty="0" smtClean="0">
                <a:solidFill>
                  <a:srgbClr val="ED028C"/>
                </a:solidFill>
                <a:uFill>
                  <a:solidFill>
                    <a:srgbClr val="ED028C"/>
                  </a:solidFill>
                </a:u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uFill>
                <a:solidFill>
                  <a:srgbClr val="ED028C"/>
                </a:solidFill>
              </a:u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041718295"/>
      </p:ext>
    </p:extLst>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88</TotalTime>
  <Words>4117</Words>
  <Application>Microsoft Office PowerPoint</Application>
  <PresentationFormat>自定义</PresentationFormat>
  <Paragraphs>403</Paragraphs>
  <Slides>39</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39</vt:i4>
      </vt:variant>
    </vt:vector>
  </HeadingPairs>
  <TitlesOfParts>
    <vt:vector size="48" baseType="lpstr">
      <vt:lpstr>仿宋</vt:lpstr>
      <vt:lpstr>黑体</vt:lpstr>
      <vt:lpstr>楷体</vt:lpstr>
      <vt:lpstr>宋体</vt:lpstr>
      <vt:lpstr>Arial</vt:lpstr>
      <vt:lpstr>Calibri</vt:lpstr>
      <vt:lpstr>Segoe UI Symbol</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Microsoft</cp:lastModifiedBy>
  <cp:revision>344</cp:revision>
  <dcterms:created xsi:type="dcterms:W3CDTF">2020-11-06T05:24:00Z</dcterms:created>
  <dcterms:modified xsi:type="dcterms:W3CDTF">2025-06-30T05:54:40Z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